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y="6858000" cx="9144000"/>
  <p:notesSz cx="6858000" cy="9144000"/>
  <p:embeddedFontLst>
    <p:embeddedFont>
      <p:font typeface="Tahoma"/>
      <p:regular r:id="rId25"/>
      <p:bold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7" roundtripDataSignature="AMtx7mj5BHCvfbEBstl61RLKEwvyzZaXj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62A968E-C917-45DE-AE4D-5C8F3071BBA4}">
  <a:tblStyle styleId="{C62A968E-C917-45DE-AE4D-5C8F3071BBA4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Tahoma-bold.fntdata"/><Relationship Id="rId25" Type="http://schemas.openxmlformats.org/officeDocument/2006/relationships/font" Target="fonts/Tahoma-regular.fntdata"/><Relationship Id="rId27" Type="http://customschemas.google.com/relationships/presentationmetadata" Target="meta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0" name="Google Shape;130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7" name="Google Shape;137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4" name="Google Shape;144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1" name="Google Shape;151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8" name="Google Shape;158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5" name="Google Shape;165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2" name="Google Shape;172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9" name="Google Shape;179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6" name="Google Shape;18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3" name="Google Shape;19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0" name="Google Shape;200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7" name="Google Shape;207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4" name="Google Shape;14;p2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0" name="Google Shape;20;p2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6" name="Google Shape;26;p2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3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2" name="Google Shape;32;p2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4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4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8" name="Google Shape;38;p24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39" name="Google Shape;39;p2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2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5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25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45" name="Google Shape;45;p2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46" name="Google Shape;46;p2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1" name="Google Shape;61;p2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2" name="Google Shape;62;p2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3" name="Google Shape;63;p2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4" name="Google Shape;64;p2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9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0" name="Google Shape;70;p29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1" name="Google Shape;71;p2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77" name="Google Shape;77;p3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0D694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9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hyperlink" Target="https://www.gov.uk/government/publications/2018-teacher-assessment-exemplification-ks2-english-writing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png"/><Relationship Id="rId4" Type="http://schemas.openxmlformats.org/officeDocument/2006/relationships/hyperlink" Target="http://www.monksrisboroughprimary.com/" TargetMode="External"/><Relationship Id="rId5" Type="http://schemas.openxmlformats.org/officeDocument/2006/relationships/hyperlink" Target="https://www.mrisborough.bucks.sch.uk/6-eagles-5/" TargetMode="External"/><Relationship Id="rId6" Type="http://schemas.openxmlformats.org/officeDocument/2006/relationships/hyperlink" Target="http://www.monksrisboroughprimary.com/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png"/><Relationship Id="rId4" Type="http://schemas.openxmlformats.org/officeDocument/2006/relationships/hyperlink" Target="mailto:office@monks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9237" y="333375"/>
            <a:ext cx="8785225" cy="583247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>
            <p:ph type="ctrTitle"/>
          </p:nvPr>
        </p:nvSpPr>
        <p:spPr>
          <a:xfrm>
            <a:off x="755649" y="1533524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Font typeface="Arial"/>
              <a:buNone/>
            </a:pPr>
            <a:r>
              <a:rPr b="1" i="0" lang="en-US" sz="6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Meet the Teacher!</a:t>
            </a:r>
            <a:r>
              <a:rPr b="1" i="0" lang="en-US" sz="60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72400" y="620712"/>
            <a:ext cx="979487" cy="973137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/>
        </p:nvSpPr>
        <p:spPr>
          <a:xfrm>
            <a:off x="541950" y="3105150"/>
            <a:ext cx="81165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Miss Dawes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8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US" sz="3000">
                <a:solidFill>
                  <a:schemeClr val="lt1"/>
                </a:solidFill>
              </a:rPr>
              <a:t>Miss Greenwood, Mrs De, Miss Thompson, Mrs Gabbitas and Mr Munir</a:t>
            </a:r>
            <a:r>
              <a:rPr b="0" i="0" lang="en-US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will be supporting the class.</a:t>
            </a:r>
            <a:endParaRPr b="0" i="0" sz="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92" name="Google Shape;92;p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2"/>
          <p:cNvSpPr txBox="1"/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Timetable </a:t>
            </a:r>
            <a:b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94" name="Google Shape;94;p2"/>
          <p:cNvSpPr txBox="1"/>
          <p:nvPr/>
        </p:nvSpPr>
        <p:spPr>
          <a:xfrm>
            <a:off x="684212" y="1341437"/>
            <a:ext cx="7775575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" name="Google Shape;9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800" y="1125351"/>
            <a:ext cx="7713974" cy="43585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00" name="Google Shape;100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97693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3"/>
          <p:cNvSpPr txBox="1"/>
          <p:nvPr>
            <p:ph type="title"/>
          </p:nvPr>
        </p:nvSpPr>
        <p:spPr>
          <a:xfrm>
            <a:off x="457212" y="1889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lang="en-US" sz="4000" u="sng">
                <a:solidFill>
                  <a:srgbClr val="FFFF00"/>
                </a:solidFill>
              </a:rPr>
              <a:t>Knowledge </a:t>
            </a:r>
            <a:r>
              <a:rPr b="1" lang="en-US" sz="4000" u="sng">
                <a:solidFill>
                  <a:srgbClr val="FFFF00"/>
                </a:solidFill>
              </a:rPr>
              <a:t>Organiser</a:t>
            </a:r>
            <a:endParaRPr/>
          </a:p>
        </p:txBody>
      </p:sp>
      <p:sp>
        <p:nvSpPr>
          <p:cNvPr id="102" name="Google Shape;102;p3"/>
          <p:cNvSpPr txBox="1"/>
          <p:nvPr/>
        </p:nvSpPr>
        <p:spPr>
          <a:xfrm>
            <a:off x="684212" y="1341437"/>
            <a:ext cx="7775575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3"/>
          <p:cNvPicPr preferRelativeResize="0"/>
          <p:nvPr/>
        </p:nvPicPr>
        <p:blipFill rotWithShape="1">
          <a:blip r:embed="rId4">
            <a:alphaModFix/>
          </a:blip>
          <a:srcRect b="5087" l="0" r="0" t="0"/>
          <a:stretch/>
        </p:blipFill>
        <p:spPr>
          <a:xfrm>
            <a:off x="1259300" y="1341425"/>
            <a:ext cx="6744274" cy="438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08" name="Google Shape;108;p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97693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"/>
          <p:cNvSpPr txBox="1"/>
          <p:nvPr>
            <p:ph type="title"/>
          </p:nvPr>
        </p:nvSpPr>
        <p:spPr>
          <a:xfrm>
            <a:off x="457287" y="35256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lang="en-US" sz="4000" u="sng">
                <a:solidFill>
                  <a:srgbClr val="FFFF00"/>
                </a:solidFill>
              </a:rPr>
              <a:t>Knowledge Organiser</a:t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t/>
            </a:r>
            <a:endParaRPr b="1" sz="4000" u="sng">
              <a:solidFill>
                <a:srgbClr val="FFFF00"/>
              </a:solidFill>
            </a:endParaRPr>
          </a:p>
        </p:txBody>
      </p:sp>
      <p:sp>
        <p:nvSpPr>
          <p:cNvPr id="110" name="Google Shape;110;p4"/>
          <p:cNvSpPr txBox="1"/>
          <p:nvPr/>
        </p:nvSpPr>
        <p:spPr>
          <a:xfrm>
            <a:off x="684225" y="352562"/>
            <a:ext cx="7775700" cy="5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4375" y="975023"/>
            <a:ext cx="7053199" cy="479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16" name="Google Shape;116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97693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5"/>
          <p:cNvSpPr txBox="1"/>
          <p:nvPr>
            <p:ph type="title"/>
          </p:nvPr>
        </p:nvSpPr>
        <p:spPr>
          <a:xfrm>
            <a:off x="457200" y="4603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Trips</a:t>
            </a: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18" name="Google Shape;118;p5"/>
          <p:cNvSpPr txBox="1"/>
          <p:nvPr/>
        </p:nvSpPr>
        <p:spPr>
          <a:xfrm>
            <a:off x="684212" y="1341437"/>
            <a:ext cx="7775575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19" name="Google Shape;119;p5"/>
          <p:cNvGraphicFramePr/>
          <p:nvPr/>
        </p:nvGraphicFramePr>
        <p:xfrm>
          <a:off x="1007287" y="14076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{C62A968E-C917-45DE-AE4D-5C8F3071BBA4}</a:tableStyleId>
              </a:tblPr>
              <a:tblGrid>
                <a:gridCol w="2376475"/>
                <a:gridCol w="2376475"/>
                <a:gridCol w="2376475"/>
              </a:tblGrid>
              <a:tr h="639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Autumn</a:t>
                      </a:r>
                      <a:endParaRPr sz="1400" u="none" cap="none" strike="noStrike"/>
                    </a:p>
                  </a:txBody>
                  <a:tcPr marT="45750" marB="4575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Spring </a:t>
                      </a:r>
                      <a:endParaRPr sz="1400" u="none" cap="none" strike="noStrike"/>
                    </a:p>
                  </a:txBody>
                  <a:tcPr marT="45750" marB="4575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Summer</a:t>
                      </a:r>
                      <a:endParaRPr sz="1400" u="none" cap="none" strike="noStrike"/>
                    </a:p>
                  </a:txBody>
                  <a:tcPr marT="45750" marB="4575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</a:tr>
              <a:tr h="1223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Gurdwara</a:t>
                      </a:r>
                      <a:endParaRPr sz="1800" u="none" cap="none" strike="noStrike"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Calshot</a:t>
                      </a:r>
                      <a:endParaRPr sz="1800" u="none" cap="none" strike="noStrike"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Whiteleaf</a:t>
                      </a:r>
                      <a:endParaRPr sz="18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Waddesdon</a:t>
                      </a:r>
                      <a:endParaRPr sz="18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</a:tr>
            </a:tbl>
          </a:graphicData>
        </a:graphic>
      </p:graphicFrame>
      <p:sp>
        <p:nvSpPr>
          <p:cNvPr id="120" name="Google Shape;120;p5"/>
          <p:cNvSpPr txBox="1"/>
          <p:nvPr/>
        </p:nvSpPr>
        <p:spPr>
          <a:xfrm>
            <a:off x="1007275" y="3781400"/>
            <a:ext cx="69582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25" name="Google Shape;12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6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Reading</a:t>
            </a:r>
            <a:endParaRPr/>
          </a:p>
        </p:txBody>
      </p:sp>
      <p:sp>
        <p:nvSpPr>
          <p:cNvPr id="127" name="Google Shape;127;p6"/>
          <p:cNvSpPr txBox="1"/>
          <p:nvPr>
            <p:ph idx="1" type="body"/>
          </p:nvPr>
        </p:nvSpPr>
        <p:spPr>
          <a:xfrm>
            <a:off x="431368" y="147997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400" u="none">
                <a:solidFill>
                  <a:schemeClr val="lt1"/>
                </a:solidFill>
              </a:rPr>
              <a:t>Your child will learn reading skills during Whole Class </a:t>
            </a:r>
            <a:r>
              <a:rPr lang="en-US" sz="2400">
                <a:solidFill>
                  <a:schemeClr val="lt1"/>
                </a:solidFill>
              </a:rPr>
              <a:t>R</a:t>
            </a:r>
            <a:r>
              <a:rPr b="0" i="0" lang="en-US" sz="2400" u="none">
                <a:solidFill>
                  <a:schemeClr val="lt1"/>
                </a:solidFill>
              </a:rPr>
              <a:t>eading (WCR) sessions in class.  </a:t>
            </a:r>
            <a:endParaRPr sz="2400"/>
          </a:p>
          <a:p>
            <a:pPr indent="-1651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400" u="none">
                <a:solidFill>
                  <a:schemeClr val="lt1"/>
                </a:solidFill>
              </a:rPr>
              <a:t>To encourage the children to read for pleasure, we will read a class novel each day.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b="0" i="0" sz="2400" u="none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400" u="none">
                <a:solidFill>
                  <a:schemeClr val="lt1"/>
                </a:solidFill>
              </a:rPr>
              <a:t>These are skills which will then be practiced at home.  We want children to enjoy reading and sharing books with you! </a:t>
            </a:r>
            <a:endParaRPr sz="2400"/>
          </a:p>
          <a:p>
            <a:pPr indent="-1651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32" name="Google Shape;13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7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Writing </a:t>
            </a:r>
            <a:endParaRPr/>
          </a:p>
        </p:txBody>
      </p:sp>
      <p:sp>
        <p:nvSpPr>
          <p:cNvPr id="134" name="Google Shape;134;p7"/>
          <p:cNvSpPr txBox="1"/>
          <p:nvPr>
            <p:ph idx="1" type="body"/>
          </p:nvPr>
        </p:nvSpPr>
        <p:spPr>
          <a:xfrm>
            <a:off x="422132" y="1563103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</a:rPr>
              <a:t>To ensure maximum progress for all pupils, we have adopted a whole school approach to writing. </a:t>
            </a:r>
            <a:r>
              <a:rPr lang="en-US" sz="2800">
                <a:solidFill>
                  <a:schemeClr val="lt1"/>
                </a:solidFill>
              </a:rPr>
              <a:t>The children will be introduced with an exciting ‘hook’ to inspire and ignite learning. </a:t>
            </a:r>
            <a:endParaRPr/>
          </a:p>
          <a:p>
            <a:pPr indent="-1397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 sz="28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lang="en-US" sz="2800">
                <a:solidFill>
                  <a:schemeClr val="lt1"/>
                </a:solidFill>
              </a:rPr>
              <a:t>The children will then engage with the writing process: analysing texts, planning, drafting, editing and publishing their work.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39" name="Google Shape;13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8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Maths </a:t>
            </a:r>
            <a:endParaRPr/>
          </a:p>
        </p:txBody>
      </p:sp>
      <p:sp>
        <p:nvSpPr>
          <p:cNvPr id="141" name="Google Shape;141;p8"/>
          <p:cNvSpPr txBox="1"/>
          <p:nvPr>
            <p:ph idx="1" type="body"/>
          </p:nvPr>
        </p:nvSpPr>
        <p:spPr>
          <a:xfrm>
            <a:off x="412896" y="15723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 sz="2800"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</a:rPr>
              <a:t>The key focus for Maths is fluency, reasoning and problem solving in all lessons</a:t>
            </a:r>
            <a:r>
              <a:rPr lang="en-US" sz="2800">
                <a:solidFill>
                  <a:schemeClr val="lt1"/>
                </a:solidFill>
              </a:rPr>
              <a:t>. </a:t>
            </a:r>
            <a:r>
              <a:rPr b="0" i="0" lang="en-US" sz="2800" u="none">
                <a:solidFill>
                  <a:schemeClr val="lt1"/>
                </a:solidFill>
              </a:rPr>
              <a:t>This is an area we will continue to develop this year.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</a:rPr>
              <a:t> We encourage you to help your children through learning their number bonds and multiplication facts and using these in real life situations to improve their reasoning. </a:t>
            </a:r>
            <a:endParaRPr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46" name="Google Shape;14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9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SATS and KS2 Framework </a:t>
            </a:r>
            <a:endParaRPr/>
          </a:p>
        </p:txBody>
      </p:sp>
      <p:sp>
        <p:nvSpPr>
          <p:cNvPr id="148" name="Google Shape;148;p9"/>
          <p:cNvSpPr txBox="1"/>
          <p:nvPr>
            <p:ph idx="1" type="body"/>
          </p:nvPr>
        </p:nvSpPr>
        <p:spPr>
          <a:xfrm>
            <a:off x="422132" y="13414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SATs week is the </a:t>
            </a:r>
            <a:r>
              <a:rPr lang="en-US" sz="2000">
                <a:solidFill>
                  <a:schemeClr val="lt1"/>
                </a:solidFill>
              </a:rPr>
              <a:t>12</a:t>
            </a:r>
            <a:r>
              <a:rPr b="0" baseline="30000" i="0" lang="en-US" sz="2000" u="none">
                <a:solidFill>
                  <a:schemeClr val="lt1"/>
                </a:solidFill>
              </a:rPr>
              <a:t>th</a:t>
            </a:r>
            <a:r>
              <a:rPr b="0" i="0" lang="en-US" sz="2000" u="none">
                <a:solidFill>
                  <a:schemeClr val="lt1"/>
                </a:solidFill>
              </a:rPr>
              <a:t> May 202</a:t>
            </a:r>
            <a:r>
              <a:rPr lang="en-US" sz="2000">
                <a:solidFill>
                  <a:schemeClr val="lt1"/>
                </a:solidFill>
              </a:rPr>
              <a:t>5</a:t>
            </a:r>
            <a:r>
              <a:rPr b="0" i="0" lang="en-US" sz="2000" u="none">
                <a:solidFill>
                  <a:schemeClr val="lt1"/>
                </a:solidFill>
              </a:rPr>
              <a:t>. 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Reading, GPS and Maths papers (1 arithmetic paper and 2 reasoning papers).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Children are awarded expected standard or not in Reading, Maths and Science.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In writing, children are awarded working towards, expected standard or greater depth. If you wish to see</a:t>
            </a:r>
            <a:r>
              <a:rPr lang="en-US" sz="2000">
                <a:solidFill>
                  <a:schemeClr val="lt1"/>
                </a:solidFill>
              </a:rPr>
              <a:t> examples</a:t>
            </a:r>
            <a:r>
              <a:rPr b="0" i="0" lang="en-US" sz="2000" u="none">
                <a:solidFill>
                  <a:schemeClr val="lt1"/>
                </a:solidFill>
              </a:rPr>
              <a:t> of the expected standard and greater depth </a:t>
            </a:r>
            <a:r>
              <a:rPr lang="en-US" sz="2000">
                <a:solidFill>
                  <a:schemeClr val="lt1"/>
                </a:solidFill>
              </a:rPr>
              <a:t>to the Framework document, follow this link - </a:t>
            </a:r>
            <a:r>
              <a:rPr lang="en-US" sz="2000" u="sng">
                <a:solidFill>
                  <a:schemeClr val="lt1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https://www.gov.uk/government/publications/2018-teacher-assessment-exemplification-ks2-english-writing</a:t>
            </a:r>
            <a:r>
              <a:rPr lang="en-US" sz="2000">
                <a:solidFill>
                  <a:schemeClr val="lt1"/>
                </a:solidFill>
              </a:rPr>
              <a:t> .</a:t>
            </a:r>
            <a:endParaRPr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53" name="Google Shape;153;p1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0"/>
          <p:cNvSpPr txBox="1"/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PE</a:t>
            </a: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55" name="Google Shape;155;p10"/>
          <p:cNvSpPr txBox="1"/>
          <p:nvPr/>
        </p:nvSpPr>
        <p:spPr>
          <a:xfrm>
            <a:off x="468312" y="1154267"/>
            <a:ext cx="8229600" cy="397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lt1"/>
                </a:solidFill>
              </a:rPr>
              <a:t>Wednesday</a:t>
            </a: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– Indoor PE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Friday  – Games outdoors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Children should wear PE kits to school, instead of school uniform, on PE/ Games days.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Earrings need to be removed for all PE sessions.</a:t>
            </a:r>
            <a:r>
              <a:rPr b="1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60" name="Google Shape;16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333375"/>
            <a:ext cx="8497887" cy="620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1"/>
          <p:cNvSpPr txBox="1"/>
          <p:nvPr>
            <p:ph type="title"/>
          </p:nvPr>
        </p:nvSpPr>
        <p:spPr>
          <a:xfrm>
            <a:off x="457200" y="3333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Homework</a:t>
            </a:r>
            <a:endParaRPr/>
          </a:p>
        </p:txBody>
      </p:sp>
      <p:sp>
        <p:nvSpPr>
          <p:cNvPr id="162" name="Google Shape;162;p11"/>
          <p:cNvSpPr txBox="1"/>
          <p:nvPr>
            <p:ph idx="1" type="body"/>
          </p:nvPr>
        </p:nvSpPr>
        <p:spPr>
          <a:xfrm>
            <a:off x="346368" y="1458191"/>
            <a:ext cx="8291512" cy="4713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Spellings will be given out </a:t>
            </a:r>
            <a:r>
              <a:rPr lang="en-US" sz="2100">
                <a:solidFill>
                  <a:schemeClr val="lt1"/>
                </a:solidFill>
              </a:rPr>
              <a:t>every</a:t>
            </a:r>
            <a:r>
              <a:rPr lang="en-US" sz="2100">
                <a:solidFill>
                  <a:schemeClr val="lt1"/>
                </a:solidFill>
              </a:rPr>
              <a:t> Friday</a:t>
            </a:r>
            <a:r>
              <a:rPr b="0" i="0" lang="en-US" sz="2100" u="none">
                <a:solidFill>
                  <a:schemeClr val="lt1"/>
                </a:solidFill>
              </a:rPr>
              <a:t>– </a:t>
            </a:r>
            <a:r>
              <a:rPr lang="en-US" sz="2100">
                <a:solidFill>
                  <a:schemeClr val="lt1"/>
                </a:solidFill>
              </a:rPr>
              <a:t>children</a:t>
            </a:r>
            <a:r>
              <a:rPr b="0" i="0" lang="en-US" sz="2100" u="none">
                <a:solidFill>
                  <a:schemeClr val="lt1"/>
                </a:solidFill>
              </a:rPr>
              <a:t> will be tested on a Tuesday.</a:t>
            </a:r>
            <a:endParaRPr sz="2100"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Learning logs will be set once a half term and children will have two weeks to complete their learning logs. </a:t>
            </a:r>
            <a:endParaRPr sz="2100"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Reading – please encourage your children to read daily. </a:t>
            </a:r>
            <a:r>
              <a:rPr lang="en-US" sz="2100">
                <a:solidFill>
                  <a:schemeClr val="lt1"/>
                </a:solidFill>
              </a:rPr>
              <a:t>You will shortly receive information about our new record of recording this.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Times tables – A quick recall of times table facts up to 12 x 12 is very important. If your child doesn’t know them, these need to be practiced daily. </a:t>
            </a:r>
            <a:endParaRPr b="0" i="0" sz="2100" u="none">
              <a:solidFill>
                <a:schemeClr val="lt1"/>
              </a:solidFill>
            </a:endParaRPr>
          </a:p>
          <a:p>
            <a:pPr indent="-32385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100"/>
              <a:buChar char="•"/>
            </a:pPr>
            <a:r>
              <a:rPr lang="en-US" sz="2100">
                <a:solidFill>
                  <a:schemeClr val="lt1"/>
                </a:solidFill>
              </a:rPr>
              <a:t>Atom Learning - A piece of Maths and English will be set weekly to be </a:t>
            </a:r>
            <a:r>
              <a:rPr lang="en-US" sz="2100">
                <a:solidFill>
                  <a:schemeClr val="lt1"/>
                </a:solidFill>
              </a:rPr>
              <a:t>completed</a:t>
            </a:r>
            <a:r>
              <a:rPr lang="en-US" sz="2100">
                <a:solidFill>
                  <a:schemeClr val="lt1"/>
                </a:solidFill>
              </a:rPr>
              <a:t> online.</a:t>
            </a:r>
            <a:endParaRPr sz="2100">
              <a:solidFill>
                <a:schemeClr val="lt1"/>
              </a:solidFill>
            </a:endParaRPr>
          </a:p>
          <a:p>
            <a:pPr indent="-1905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67" name="Google Shape;16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4048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2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Rewards and Sanctions</a:t>
            </a:r>
            <a:endParaRPr/>
          </a:p>
        </p:txBody>
      </p:sp>
      <p:sp>
        <p:nvSpPr>
          <p:cNvPr id="169" name="Google Shape;169;p12"/>
          <p:cNvSpPr txBox="1"/>
          <p:nvPr>
            <p:ph idx="1" type="body"/>
          </p:nvPr>
        </p:nvSpPr>
        <p:spPr>
          <a:xfrm>
            <a:off x="468312" y="13414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Everybody at Monks Risborough believes in praising positive behaviour and hard work!  </a:t>
            </a:r>
            <a:endParaRPr b="0" i="0" sz="2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US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Values Passport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lt1"/>
                </a:solidFill>
              </a:rPr>
              <a:t>Thriving Champion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House points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Postcards home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Stickers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Verbal praise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74" name="Google Shape;17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04812"/>
            <a:ext cx="8675687" cy="57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3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Rewards and Sanctions</a:t>
            </a:r>
            <a:endParaRPr/>
          </a:p>
        </p:txBody>
      </p:sp>
      <p:sp>
        <p:nvSpPr>
          <p:cNvPr id="176" name="Google Shape;176;p13"/>
          <p:cNvSpPr txBox="1"/>
          <p:nvPr>
            <p:ph idx="1" type="body"/>
          </p:nvPr>
        </p:nvSpPr>
        <p:spPr>
          <a:xfrm>
            <a:off x="286327" y="1639027"/>
            <a:ext cx="8488218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en-US" sz="2400" u="sng">
                <a:solidFill>
                  <a:schemeClr val="lt1"/>
                </a:solidFill>
              </a:rPr>
              <a:t>Behaviour Thermometer</a:t>
            </a:r>
            <a:endParaRPr sz="2400"/>
          </a:p>
          <a:p>
            <a:pPr indent="-2921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n-US" sz="2400">
                <a:solidFill>
                  <a:schemeClr val="lt1"/>
                </a:solidFill>
              </a:rPr>
              <a:t>Children start each day not on the behaviour thermometer. 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</a:pPr>
            <a:r>
              <a:rPr lang="en-US" sz="2400">
                <a:solidFill>
                  <a:schemeClr val="lt1"/>
                </a:solidFill>
              </a:rPr>
              <a:t>If a child repeatedly disrupts the class then they will be put onto the behaviour thermometer and will miss part of break to think about their behaviour. 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</a:pPr>
            <a:r>
              <a:rPr lang="en-US" sz="2400">
                <a:solidFill>
                  <a:schemeClr val="lt1"/>
                </a:solidFill>
              </a:rPr>
              <a:t>If the teacher has to then speak to the child again, they will move up the thermometer and the consequences will increase. 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</a:pPr>
            <a:r>
              <a:rPr lang="en-US" sz="2400">
                <a:solidFill>
                  <a:schemeClr val="lt1"/>
                </a:solidFill>
              </a:rPr>
              <a:t>Children may go straight onto a higher level of the behaviour thermometer depending on their behaviour. </a:t>
            </a:r>
            <a:endParaRPr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81" name="Google Shape;18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04812"/>
            <a:ext cx="8675687" cy="57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4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Responsibilities </a:t>
            </a:r>
            <a:endParaRPr/>
          </a:p>
        </p:txBody>
      </p:sp>
      <p:sp>
        <p:nvSpPr>
          <p:cNvPr id="183" name="Google Shape;183;p14"/>
          <p:cNvSpPr txBox="1"/>
          <p:nvPr>
            <p:ph idx="1" type="body"/>
          </p:nvPr>
        </p:nvSpPr>
        <p:spPr>
          <a:xfrm>
            <a:off x="267855" y="1916112"/>
            <a:ext cx="8430057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All children in the class will be given a responsibility.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lang="en-US">
                <a:solidFill>
                  <a:schemeClr val="lt1"/>
                </a:solidFill>
              </a:rPr>
              <a:t>There will be a range of roles on offer and children will have the chance to volunteer for them.</a:t>
            </a:r>
            <a:endParaRPr b="0" i="0" sz="32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88" name="Google Shape;188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04812"/>
            <a:ext cx="8675687" cy="57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5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Secondary School</a:t>
            </a:r>
            <a:endParaRPr/>
          </a:p>
        </p:txBody>
      </p:sp>
      <p:sp>
        <p:nvSpPr>
          <p:cNvPr id="190" name="Google Shape;190;p15"/>
          <p:cNvSpPr txBox="1"/>
          <p:nvPr>
            <p:ph idx="1" type="body"/>
          </p:nvPr>
        </p:nvSpPr>
        <p:spPr>
          <a:xfrm>
            <a:off x="258619" y="1545362"/>
            <a:ext cx="8577983" cy="48228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</a:pPr>
            <a:r>
              <a:rPr b="1" i="0" lang="en-US" sz="2500">
                <a:solidFill>
                  <a:srgbClr val="FFFFFF"/>
                </a:solidFill>
              </a:rPr>
              <a:t>Preparing children for secondary school this year</a:t>
            </a:r>
            <a:endParaRPr b="1" sz="2500"/>
          </a:p>
          <a:p>
            <a:pPr indent="-457200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3200"/>
              <a:buChar char="•"/>
            </a:pPr>
            <a:r>
              <a:rPr lang="en-US" sz="2500">
                <a:solidFill>
                  <a:srgbClr val="FFFFFF"/>
                </a:solidFill>
              </a:rPr>
              <a:t>10th and 12</a:t>
            </a:r>
            <a:r>
              <a:rPr baseline="30000" lang="en-US" sz="2500">
                <a:solidFill>
                  <a:srgbClr val="FFFFFF"/>
                </a:solidFill>
              </a:rPr>
              <a:t>th</a:t>
            </a:r>
            <a:r>
              <a:rPr lang="en-US" sz="2500">
                <a:solidFill>
                  <a:srgbClr val="FFFFFF"/>
                </a:solidFill>
              </a:rPr>
              <a:t> September – </a:t>
            </a:r>
            <a:r>
              <a:rPr b="0" i="0" lang="en-US" sz="2500" u="none">
                <a:solidFill>
                  <a:srgbClr val="FFFFFF"/>
                </a:solidFill>
              </a:rPr>
              <a:t>11+ Test</a:t>
            </a:r>
            <a:endParaRPr/>
          </a:p>
          <a:p>
            <a:pPr indent="-457200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3200"/>
              <a:buChar char="•"/>
            </a:pPr>
            <a:r>
              <a:rPr lang="en-US" sz="2500">
                <a:solidFill>
                  <a:srgbClr val="FFFFFF"/>
                </a:solidFill>
              </a:rPr>
              <a:t>11</a:t>
            </a:r>
            <a:r>
              <a:rPr baseline="30000" lang="en-US" sz="2500">
                <a:solidFill>
                  <a:srgbClr val="FFFFFF"/>
                </a:solidFill>
              </a:rPr>
              <a:t>th</a:t>
            </a:r>
            <a:r>
              <a:rPr lang="en-US" sz="2500">
                <a:solidFill>
                  <a:srgbClr val="FFFFFF"/>
                </a:solidFill>
              </a:rPr>
              <a:t> October– 11+ Results</a:t>
            </a:r>
            <a:endParaRPr sz="2500"/>
          </a:p>
          <a:p>
            <a:pPr indent="-457200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Char char="•"/>
            </a:pPr>
            <a:r>
              <a:rPr lang="en-US" sz="2500">
                <a:solidFill>
                  <a:srgbClr val="FFFFFF"/>
                </a:solidFill>
              </a:rPr>
              <a:t>31st</a:t>
            </a:r>
            <a:r>
              <a:rPr b="0" i="0" lang="en-US" sz="2500" u="none">
                <a:solidFill>
                  <a:srgbClr val="FFFFFF"/>
                </a:solidFill>
              </a:rPr>
              <a:t> October – deadline for secondary school applications</a:t>
            </a:r>
            <a:endParaRPr sz="2500"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2500" u="none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95" name="Google Shape;19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333375"/>
            <a:ext cx="8497887" cy="620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6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Website</a:t>
            </a:r>
            <a:endParaRPr/>
          </a:p>
        </p:txBody>
      </p:sp>
      <p:sp>
        <p:nvSpPr>
          <p:cNvPr id="197" name="Google Shape;197;p16"/>
          <p:cNvSpPr txBox="1"/>
          <p:nvPr>
            <p:ph idx="1" type="body"/>
          </p:nvPr>
        </p:nvSpPr>
        <p:spPr>
          <a:xfrm>
            <a:off x="412896" y="1762125"/>
            <a:ext cx="8229600" cy="33640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n-US" sz="3200" u="sng">
                <a:solidFill>
                  <a:schemeClr val="hlink"/>
                </a:solidFill>
                <a:hlinkClick r:id="rId4"/>
              </a:rPr>
              <a:t>http://www.monksrisboroughprimary.com/</a:t>
            </a:r>
            <a:endParaRPr b="0" i="0" sz="3200" u="sng">
              <a:solidFill>
                <a:schemeClr val="hlink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 u="sng">
              <a:solidFill>
                <a:schemeClr val="hlink"/>
              </a:solidFill>
            </a:endParaRPr>
          </a:p>
          <a:p>
            <a:pPr indent="0" lvl="0" marL="508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>
                <a:solidFill>
                  <a:schemeClr val="lt1"/>
                </a:solidFill>
              </a:rPr>
              <a:t>Year 6 Class Page</a:t>
            </a:r>
            <a:endParaRPr/>
          </a:p>
          <a:p>
            <a:pPr indent="0" lvl="0" marL="508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u="sng">
                <a:solidFill>
                  <a:schemeClr val="hlink"/>
                </a:solidFill>
                <a:hlinkClick r:id="rId5"/>
              </a:rPr>
              <a:t>https://www.mrisborough.bucks.sch.uk/6-eagles-5/</a:t>
            </a:r>
            <a:r>
              <a:rPr lang="en-US"/>
              <a:t> </a:t>
            </a:r>
            <a:endParaRPr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sng">
              <a:solidFill>
                <a:schemeClr val="hlink"/>
              </a:solidFill>
              <a:hlinkClick r:id="rId6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202" name="Google Shape;202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7"/>
          <p:cNvSpPr txBox="1"/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General Reminders</a:t>
            </a: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204" name="Google Shape;204;p17"/>
          <p:cNvSpPr txBox="1"/>
          <p:nvPr/>
        </p:nvSpPr>
        <p:spPr>
          <a:xfrm>
            <a:off x="468312" y="1218911"/>
            <a:ext cx="8218488" cy="4526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Uniform (names in clothes)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Water bottles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Fruit or Vegetable snack at playtimes in a sealed bag or container</a:t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Please limit the items children are bringing to school with them each day. All stationary is being supplied by the school.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4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blackboard" id="210" name="Google Shape;210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76250"/>
            <a:ext cx="8748712" cy="5808662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8"/>
          <p:cNvSpPr txBox="1"/>
          <p:nvPr/>
        </p:nvSpPr>
        <p:spPr>
          <a:xfrm>
            <a:off x="737393" y="1238250"/>
            <a:ext cx="76327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8"/>
          <p:cNvSpPr txBox="1"/>
          <p:nvPr/>
        </p:nvSpPr>
        <p:spPr>
          <a:xfrm>
            <a:off x="444499" y="2075928"/>
            <a:ext cx="8218500" cy="374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Please send any general questions into the school office. I will make a FAQ answer sheet from the general questions I receive. 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18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Otherwise please request a phone call with me via </a:t>
            </a:r>
            <a:r>
              <a:rPr b="0" i="0" lang="en-US" sz="2000" u="sng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office@monks.org.uk</a:t>
            </a:r>
            <a:r>
              <a:rPr b="0" i="0" lang="en-US" sz="2000" u="none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 to discuss your child personally.</a:t>
            </a:r>
            <a:endParaRPr b="0" i="0" sz="18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286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t/>
            </a:r>
            <a:endParaRPr b="0" i="0" sz="3600" u="none" cap="none" strike="noStrik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Izzy Dawes</dc:creator>
</cp:coreProperties>
</file>