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</p:sldIdLst>
  <p:sldSz cy="6858000" cx="9144000"/>
  <p:notesSz cx="6858000" cy="9144000"/>
  <p:embeddedFontLst>
    <p:embeddedFont>
      <p:font typeface="Tahoma"/>
      <p:regular r:id="rId25"/>
      <p:bold r:id="rId2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:go="http://customooxmlschemas.google.com/" r:id="rId27" roundtripDataSignature="AMtx7mjslkAgLxE8I87cTYe6PfJxrXZuU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257E2608-CCD0-4D3A-9D81-DEB201A57AB4}">
  <a:tblStyle styleId="{257E2608-CCD0-4D3A-9D81-DEB201A57AB4}" styleName="Table_0">
    <a:wholeTbl>
      <a:tcTxStyle b="off" i="off">
        <a:font>
          <a:latin typeface="Arial"/>
          <a:ea typeface="Arial"/>
          <a:cs typeface="Arial"/>
        </a:font>
        <a:srgbClr val="000000"/>
      </a:tcTxStyle>
    </a:wholeTbl>
    <a:band1H>
      <a:tcTxStyle b="off" i="off"/>
    </a:band1H>
    <a:band2H>
      <a:tcTxStyle b="off" i="off"/>
    </a:band2H>
    <a:band1V>
      <a:tcTxStyle b="off" i="off"/>
    </a:band1V>
    <a:band2V>
      <a:tcTxStyle b="off" i="off"/>
    </a:band2V>
    <a:lastCol>
      <a:tcTxStyle b="off" i="off"/>
    </a:lastCol>
    <a:firstCol>
      <a:tcTxStyle b="off" i="off"/>
    </a:firstCol>
    <a:lastRow>
      <a:tcTxStyle b="off" i="off"/>
    </a:lastRow>
    <a:seCell>
      <a:tcTxStyle b="off" i="off"/>
    </a:seCell>
    <a:swCell>
      <a:tcTxStyle b="off" i="off"/>
    </a:swCell>
    <a:firstRow>
      <a:tcTxStyle b="off" i="off"/>
    </a:firstRow>
    <a:neCell>
      <a:tcTxStyle b="off" i="off"/>
    </a:neCell>
    <a:nwCell>
      <a:tcTxStyle b="off" i="off"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4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26" Type="http://schemas.openxmlformats.org/officeDocument/2006/relationships/font" Target="fonts/Tahoma-bold.fntdata"/><Relationship Id="rId25" Type="http://schemas.openxmlformats.org/officeDocument/2006/relationships/font" Target="fonts/Tahoma-regular.fntdata"/><Relationship Id="rId27" Type="http://customschemas.google.com/relationships/presentationmetadata" Target="metadata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90" name="Google Shape;90;p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98" name="Google Shape;98;p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06" name="Google Shape;106;p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14" name="Google Shape;114;p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23" name="Google Shape;123;p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30" name="Google Shape;130;p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37" name="Google Shape;137;p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44" name="Google Shape;144;p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51" name="Google Shape;151;p1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58" name="Google Shape;158;p1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65" name="Google Shape;165;p1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72" name="Google Shape;172;p1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79" name="Google Shape;179;p1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86" name="Google Shape;186;p1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93" name="Google Shape;193;p1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00" name="Google Shape;200;p1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07" name="Google Shape;207;p1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0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0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/>
            </a:lvl1pPr>
            <a:lvl2pPr lvl="1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/>
            </a:lvl2pPr>
            <a:lvl3pPr lvl="2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/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5pPr>
            <a:lvl6pPr lvl="5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6pPr>
            <a:lvl7pPr lvl="6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7pPr>
            <a:lvl8pPr lvl="7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8pPr>
            <a:lvl9pPr lvl="8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/>
            </a:lvl9pPr>
          </a:lstStyle>
          <a:p/>
        </p:txBody>
      </p:sp>
      <p:sp>
        <p:nvSpPr>
          <p:cNvPr id="14" name="Google Shape;14;p20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20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20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21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21"/>
          <p:cNvSpPr txBox="1"/>
          <p:nvPr>
            <p:ph idx="1" type="body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20" name="Google Shape;20;p21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21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21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22"/>
          <p:cNvSpPr txBox="1"/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22"/>
          <p:cNvSpPr txBox="1"/>
          <p:nvPr>
            <p:ph idx="1" type="body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26" name="Google Shape;26;p22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22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22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23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23"/>
          <p:cNvSpPr txBox="1"/>
          <p:nvPr>
            <p:ph idx="1" type="body"/>
          </p:nvPr>
        </p:nvSpPr>
        <p:spPr>
          <a:xfrm rot="5400000">
            <a:off x="2309019" y="-251619"/>
            <a:ext cx="4525962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/>
        </p:txBody>
      </p:sp>
      <p:sp>
        <p:nvSpPr>
          <p:cNvPr id="32" name="Google Shape;32;p23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23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23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24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24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38" name="Google Shape;38;p24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9pPr>
          </a:lstStyle>
          <a:p/>
        </p:txBody>
      </p:sp>
      <p:sp>
        <p:nvSpPr>
          <p:cNvPr id="39" name="Google Shape;39;p24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24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24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25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25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/>
            </a:lvl1pPr>
            <a:lvl2pPr indent="-406400" lvl="1" marL="914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/>
            </a:lvl2pPr>
            <a:lvl3pPr indent="-381000" lvl="2" marL="1371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3pPr>
            <a:lvl4pPr indent="-355600" lvl="3" marL="1828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4pPr>
            <a:lvl5pPr indent="-355600" lvl="4" marL="22860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5pPr>
            <a:lvl6pPr indent="-355600" lvl="5" marL="27432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6pPr>
            <a:lvl7pPr indent="-355600" lvl="6" marL="3200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7pPr>
            <a:lvl8pPr indent="-355600" lvl="7" marL="3657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8pPr>
            <a:lvl9pPr indent="-355600" lvl="8" marL="41148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/>
            </a:lvl9pPr>
          </a:lstStyle>
          <a:p/>
        </p:txBody>
      </p:sp>
      <p:sp>
        <p:nvSpPr>
          <p:cNvPr id="45" name="Google Shape;45;p25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1pPr>
            <a:lvl2pPr indent="-228600" lvl="1" marL="9144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/>
            </a:lvl2pPr>
            <a:lvl3pPr indent="-228600" lvl="2" marL="1371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/>
            </a:lvl3pPr>
            <a:lvl4pPr indent="-228600" lvl="3" marL="1828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4pPr>
            <a:lvl5pPr indent="-228600" lvl="4" marL="22860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5pPr>
            <a:lvl6pPr indent="-228600" lvl="5" marL="27432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6pPr>
            <a:lvl7pPr indent="-228600" lvl="6" marL="32004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7pPr>
            <a:lvl8pPr indent="-228600" lvl="7" marL="3657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8pPr>
            <a:lvl9pPr indent="-228600" lvl="8" marL="41148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/>
            </a:lvl9pPr>
          </a:lstStyle>
          <a:p/>
        </p:txBody>
      </p:sp>
      <p:sp>
        <p:nvSpPr>
          <p:cNvPr id="46" name="Google Shape;46;p25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25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25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26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26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26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27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27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27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27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28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28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1" sz="24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9pPr>
          </a:lstStyle>
          <a:p/>
        </p:txBody>
      </p:sp>
      <p:sp>
        <p:nvSpPr>
          <p:cNvPr id="61" name="Google Shape;61;p28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1pPr>
            <a:lvl2pPr indent="-355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/>
            </a:lvl3pPr>
            <a:lvl4pPr indent="-3302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/>
            </a:lvl4pPr>
            <a:lvl5pPr indent="-3302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5pPr>
            <a:lvl6pPr indent="-3302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6pPr>
            <a:lvl7pPr indent="-3302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7pPr>
            <a:lvl8pPr indent="-3302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8pPr>
            <a:lvl9pPr indent="-3302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9pPr>
          </a:lstStyle>
          <a:p/>
        </p:txBody>
      </p:sp>
      <p:sp>
        <p:nvSpPr>
          <p:cNvPr id="62" name="Google Shape;62;p28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1" sz="2400"/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9pPr>
          </a:lstStyle>
          <a:p/>
        </p:txBody>
      </p:sp>
      <p:sp>
        <p:nvSpPr>
          <p:cNvPr id="63" name="Google Shape;63;p28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/>
            </a:lvl1pPr>
            <a:lvl2pPr indent="-355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/>
            </a:lvl3pPr>
            <a:lvl4pPr indent="-3302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sz="1600"/>
            </a:lvl4pPr>
            <a:lvl5pPr indent="-3302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5pPr>
            <a:lvl6pPr indent="-3302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6pPr>
            <a:lvl7pPr indent="-3302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7pPr>
            <a:lvl8pPr indent="-3302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8pPr>
            <a:lvl9pPr indent="-3302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sz="1600"/>
            </a:lvl9pPr>
          </a:lstStyle>
          <a:p/>
        </p:txBody>
      </p:sp>
      <p:sp>
        <p:nvSpPr>
          <p:cNvPr id="64" name="Google Shape;64;p28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28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28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29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29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/>
            </a:lvl1pPr>
            <a:lvl2pPr indent="-381000" lvl="1" marL="9144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/>
            </a:lvl2pPr>
            <a:lvl3pPr indent="-355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9pPr>
          </a:lstStyle>
          <a:p/>
        </p:txBody>
      </p:sp>
      <p:sp>
        <p:nvSpPr>
          <p:cNvPr id="70" name="Google Shape;70;p29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/>
            </a:lvl1pPr>
            <a:lvl2pPr indent="-381000" lvl="1" marL="9144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/>
            </a:lvl2pPr>
            <a:lvl3pPr indent="-355600" lvl="2" marL="1371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1800"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1800"/>
            </a:lvl9pPr>
          </a:lstStyle>
          <a:p/>
        </p:txBody>
      </p:sp>
      <p:sp>
        <p:nvSpPr>
          <p:cNvPr id="71" name="Google Shape;71;p29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29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29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30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sz="4000" cap="none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30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/>
            </a:lvl1pPr>
            <a:lvl2pPr indent="-228600" lvl="1" marL="914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/>
            </a:lvl2pPr>
            <a:lvl3pPr indent="-228600" lvl="2" marL="1371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/>
            </a:lvl3pPr>
            <a:lvl4pPr indent="-228600" lvl="3" marL="18288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4pPr>
            <a:lvl5pPr indent="-228600" lvl="4" marL="22860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5pPr>
            <a:lvl6pPr indent="-228600" lvl="5" marL="27432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6pPr>
            <a:lvl7pPr indent="-228600" lvl="6" marL="32004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7pPr>
            <a:lvl8pPr indent="-228600" lvl="7" marL="3657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8pPr>
            <a:lvl9pPr indent="-228600" lvl="8" marL="41148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/>
            </a:lvl9pPr>
          </a:lstStyle>
          <a:p/>
        </p:txBody>
      </p:sp>
      <p:sp>
        <p:nvSpPr>
          <p:cNvPr id="77" name="Google Shape;77;p30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30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30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0D694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9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4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19"/>
          <p:cNvSpPr txBox="1"/>
          <p:nvPr>
            <p:ph idx="1" type="body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19"/>
          <p:cNvSpPr txBox="1"/>
          <p:nvPr>
            <p:ph idx="10" type="dt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" name="Google Shape;9;p19"/>
          <p:cNvSpPr txBox="1"/>
          <p:nvPr>
            <p:ph idx="11" type="ft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0" name="Google Shape;10;p19"/>
          <p:cNvSpPr txBox="1"/>
          <p:nvPr>
            <p:ph idx="12" type="sldNum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Relationship Id="rId4" Type="http://schemas.openxmlformats.org/officeDocument/2006/relationships/image" Target="../media/image5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.png"/><Relationship Id="rId4" Type="http://schemas.openxmlformats.org/officeDocument/2006/relationships/hyperlink" Target="https://www.gov.uk/government/publications/2018-teacher-assessment-exemplification-ks2-english-writing" TargetMode="Externa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.png"/><Relationship Id="rId4" Type="http://schemas.openxmlformats.org/officeDocument/2006/relationships/hyperlink" Target="http://www.monksrisboroughprimary.com/" TargetMode="External"/><Relationship Id="rId5" Type="http://schemas.openxmlformats.org/officeDocument/2006/relationships/hyperlink" Target="https://monks-risborough-cofe-primary-school.secure-primarysite.net/eagles-1/" TargetMode="External"/><Relationship Id="rId6" Type="http://schemas.openxmlformats.org/officeDocument/2006/relationships/hyperlink" Target="http://www.monksrisboroughprimary.com/" TargetMode="Externa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.png"/><Relationship Id="rId4" Type="http://schemas.openxmlformats.org/officeDocument/2006/relationships/hyperlink" Target="mailto:office@monks.org.uk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428A49"/>
        </a:solidFill>
      </p:bgPr>
    </p:bg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lackboard" id="84" name="Google Shape;84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49237" y="333375"/>
            <a:ext cx="8785225" cy="5832475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"/>
          <p:cNvSpPr txBox="1"/>
          <p:nvPr>
            <p:ph type="ctrTitle"/>
          </p:nvPr>
        </p:nvSpPr>
        <p:spPr>
          <a:xfrm>
            <a:off x="755649" y="1533524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6000"/>
              <a:buFont typeface="Arial"/>
              <a:buNone/>
            </a:pPr>
            <a:r>
              <a:rPr b="1" i="0" lang="en-US" sz="6000" u="sng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Meet the Teacher!</a:t>
            </a:r>
            <a:r>
              <a:rPr b="1" i="0" lang="en-US" sz="6000" u="non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pic>
        <p:nvPicPr>
          <p:cNvPr id="86" name="Google Shape;86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772400" y="620712"/>
            <a:ext cx="979487" cy="973137"/>
          </a:xfrm>
          <a:prstGeom prst="rect">
            <a:avLst/>
          </a:prstGeom>
          <a:noFill/>
          <a:ln>
            <a:noFill/>
          </a:ln>
        </p:spPr>
      </p:pic>
      <p:sp>
        <p:nvSpPr>
          <p:cNvPr id="87" name="Google Shape;87;p1"/>
          <p:cNvSpPr txBox="1"/>
          <p:nvPr/>
        </p:nvSpPr>
        <p:spPr>
          <a:xfrm>
            <a:off x="541950" y="3105150"/>
            <a:ext cx="81165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</a:pPr>
            <a:r>
              <a:rPr b="1" i="0" lang="en-US" sz="4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Miss Dawes</a:t>
            </a:r>
            <a:endParaRPr/>
          </a:p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80000"/>
              </a:lnSpc>
              <a:spcBef>
                <a:spcPts val="72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</a:pPr>
            <a:r>
              <a:rPr b="0" i="0" lang="en-US" sz="3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LSA: Miss Thompson and Mrs </a:t>
            </a:r>
            <a:r>
              <a:rPr lang="en-US" sz="3000">
                <a:solidFill>
                  <a:schemeClr val="lt1"/>
                </a:solidFill>
              </a:rPr>
              <a:t>Dales</a:t>
            </a:r>
            <a:endParaRPr b="0" i="0" sz="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428A49"/>
        </a:solidFill>
      </p:bgPr>
    </p:bg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lackboard" id="92" name="Google Shape;92;p2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3850" y="188912"/>
            <a:ext cx="8496300" cy="5640387"/>
          </a:xfrm>
          <a:prstGeom prst="rect">
            <a:avLst/>
          </a:prstGeom>
          <a:noFill/>
          <a:ln>
            <a:noFill/>
          </a:ln>
        </p:spPr>
      </p:pic>
      <p:sp>
        <p:nvSpPr>
          <p:cNvPr id="93" name="Google Shape;93;p2"/>
          <p:cNvSpPr txBox="1"/>
          <p:nvPr>
            <p:ph type="title"/>
          </p:nvPr>
        </p:nvSpPr>
        <p:spPr>
          <a:xfrm>
            <a:off x="468312" y="10525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</a:pPr>
            <a:r>
              <a:rPr b="1" i="0" lang="en-US" sz="4000" u="sng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Timetable </a:t>
            </a:r>
            <a:br>
              <a:rPr b="1" i="0" lang="en-US" sz="4000" u="sng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b="1" i="0" lang="en-US" sz="4000" u="sng">
                <a:solidFill>
                  <a:srgbClr val="CCFFCC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b="1" i="0" lang="en-US" sz="4000" u="sng">
                <a:solidFill>
                  <a:srgbClr val="CCFFCC"/>
                </a:solidFill>
                <a:latin typeface="Arial"/>
                <a:ea typeface="Arial"/>
                <a:cs typeface="Arial"/>
                <a:sym typeface="Arial"/>
              </a:rPr>
            </a:br>
            <a:endParaRPr/>
          </a:p>
        </p:txBody>
      </p:sp>
      <p:sp>
        <p:nvSpPr>
          <p:cNvPr id="94" name="Google Shape;94;p2"/>
          <p:cNvSpPr txBox="1"/>
          <p:nvPr/>
        </p:nvSpPr>
        <p:spPr>
          <a:xfrm>
            <a:off x="684212" y="1341437"/>
            <a:ext cx="7775575" cy="5222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sng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5" name="Google Shape;95;p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55374" y="1052500"/>
            <a:ext cx="7904399" cy="422342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428A49"/>
        </a:solidFill>
      </p:bgPr>
    </p:bg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lackboard" id="100" name="Google Shape;100;p3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3850" y="188912"/>
            <a:ext cx="8496300" cy="5976937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Google Shape;101;p3"/>
          <p:cNvSpPr txBox="1"/>
          <p:nvPr>
            <p:ph type="title"/>
          </p:nvPr>
        </p:nvSpPr>
        <p:spPr>
          <a:xfrm>
            <a:off x="457212" y="1889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</a:pPr>
            <a:r>
              <a:rPr b="1" lang="en-US" sz="4000" u="sng">
                <a:solidFill>
                  <a:srgbClr val="FFFF00"/>
                </a:solidFill>
              </a:rPr>
              <a:t>Knowledge Organiser</a:t>
            </a:r>
            <a:endParaRPr/>
          </a:p>
        </p:txBody>
      </p:sp>
      <p:sp>
        <p:nvSpPr>
          <p:cNvPr id="102" name="Google Shape;102;p3"/>
          <p:cNvSpPr txBox="1"/>
          <p:nvPr/>
        </p:nvSpPr>
        <p:spPr>
          <a:xfrm>
            <a:off x="684212" y="1341437"/>
            <a:ext cx="7775575" cy="5222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sng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3" name="Google Shape;103;p3"/>
          <p:cNvPicPr preferRelativeResize="0"/>
          <p:nvPr/>
        </p:nvPicPr>
        <p:blipFill rotWithShape="1">
          <a:blip r:embed="rId4">
            <a:alphaModFix/>
          </a:blip>
          <a:srcRect b="5087" l="0" r="0" t="0"/>
          <a:stretch/>
        </p:blipFill>
        <p:spPr>
          <a:xfrm>
            <a:off x="1259300" y="1341425"/>
            <a:ext cx="6744274" cy="4386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428A49"/>
        </a:solidFill>
      </p:bgPr>
    </p:bg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lackboard" id="108" name="Google Shape;108;p4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3850" y="188912"/>
            <a:ext cx="8496300" cy="5976937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4"/>
          <p:cNvSpPr txBox="1"/>
          <p:nvPr>
            <p:ph type="title"/>
          </p:nvPr>
        </p:nvSpPr>
        <p:spPr>
          <a:xfrm>
            <a:off x="457287" y="35256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</a:pPr>
            <a:r>
              <a:rPr b="1" lang="en-US" sz="4000" u="sng">
                <a:solidFill>
                  <a:srgbClr val="FFFF00"/>
                </a:solidFill>
              </a:rPr>
              <a:t>Knowledge Organiser</a:t>
            </a:r>
            <a:endParaRPr>
              <a:solidFill>
                <a:schemeClr val="dk1"/>
              </a:solidFill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</a:pPr>
            <a:r>
              <a:t/>
            </a:r>
            <a:endParaRPr b="1" sz="4000" u="sng">
              <a:solidFill>
                <a:srgbClr val="FFFF00"/>
              </a:solidFill>
            </a:endParaRPr>
          </a:p>
        </p:txBody>
      </p:sp>
      <p:sp>
        <p:nvSpPr>
          <p:cNvPr id="110" name="Google Shape;110;p4"/>
          <p:cNvSpPr txBox="1"/>
          <p:nvPr/>
        </p:nvSpPr>
        <p:spPr>
          <a:xfrm>
            <a:off x="684225" y="352562"/>
            <a:ext cx="7775700" cy="522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sng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1" name="Google Shape;111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194375" y="975023"/>
            <a:ext cx="7053199" cy="4796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428A49"/>
        </a:solidFill>
      </p:bgPr>
    </p:bg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lackboard" id="116" name="Google Shape;116;p5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3850" y="188912"/>
            <a:ext cx="8496300" cy="5976937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5"/>
          <p:cNvSpPr txBox="1"/>
          <p:nvPr>
            <p:ph type="title"/>
          </p:nvPr>
        </p:nvSpPr>
        <p:spPr>
          <a:xfrm>
            <a:off x="457200" y="460375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</a:pPr>
            <a:r>
              <a:rPr b="1" i="0" lang="en-US" sz="4000" u="sng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Trips</a:t>
            </a:r>
            <a:br>
              <a:rPr b="1" i="0" lang="en-US" sz="4000" u="sng">
                <a:solidFill>
                  <a:srgbClr val="CCFFCC"/>
                </a:solidFill>
                <a:latin typeface="Arial"/>
                <a:ea typeface="Arial"/>
                <a:cs typeface="Arial"/>
                <a:sym typeface="Arial"/>
              </a:rPr>
            </a:br>
            <a:endParaRPr/>
          </a:p>
        </p:txBody>
      </p:sp>
      <p:sp>
        <p:nvSpPr>
          <p:cNvPr id="118" name="Google Shape;118;p5"/>
          <p:cNvSpPr txBox="1"/>
          <p:nvPr/>
        </p:nvSpPr>
        <p:spPr>
          <a:xfrm>
            <a:off x="684212" y="1341437"/>
            <a:ext cx="7775575" cy="5222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sng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19" name="Google Shape;119;p5"/>
          <p:cNvGraphicFramePr/>
          <p:nvPr/>
        </p:nvGraphicFramePr>
        <p:xfrm>
          <a:off x="1007287" y="1407662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{257E2608-CCD0-4D3A-9D81-DEB201A57AB4}</a:tableStyleId>
              </a:tblPr>
              <a:tblGrid>
                <a:gridCol w="2376475"/>
                <a:gridCol w="2376475"/>
                <a:gridCol w="2376475"/>
              </a:tblGrid>
              <a:tr h="6397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Autumn</a:t>
                      </a:r>
                      <a:endParaRPr sz="1400" u="none" cap="none" strike="noStrike"/>
                    </a:p>
                  </a:txBody>
                  <a:tcPr marT="45750" marB="45750" marR="91450" marL="91450" anchor="ctr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Spring </a:t>
                      </a:r>
                      <a:endParaRPr sz="1400" u="none" cap="none" strike="noStrike"/>
                    </a:p>
                  </a:txBody>
                  <a:tcPr marT="45750" marB="45750" marR="91450" marL="91450" anchor="ctr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Summer</a:t>
                      </a:r>
                      <a:endParaRPr sz="1400" u="none" cap="none" strike="noStrike"/>
                    </a:p>
                  </a:txBody>
                  <a:tcPr marT="45750" marB="45750" marR="91450" marL="91450" anchor="ctr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599"/>
                    </a:solidFill>
                  </a:tcPr>
                </a:tc>
              </a:tr>
              <a:tr h="12239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u="none" cap="none" strike="noStrike"/>
                        <a:t>Gurdwara</a:t>
                      </a:r>
                      <a:endParaRPr sz="1800" u="none" cap="none" strike="noStrike"/>
                    </a:p>
                  </a:txBody>
                  <a:tcPr marT="45750" marB="45750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u="none" cap="none" strike="noStrike"/>
                        <a:t>Calshot</a:t>
                      </a:r>
                      <a:endParaRPr sz="1800" u="none" cap="none" strike="noStrike"/>
                    </a:p>
                  </a:txBody>
                  <a:tcPr marT="45750" marB="45750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u="none" cap="none" strike="noStrike"/>
                        <a:t>Whiteleaf</a:t>
                      </a:r>
                      <a:endParaRPr sz="1800" u="none" cap="none" strike="noStrike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u="none" cap="none" strike="noStrike"/>
                        <a:t>Waddesdon</a:t>
                      </a:r>
                      <a:endParaRPr sz="1800" u="none" cap="none" strike="noStrike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50" marB="45750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E599"/>
                    </a:solidFill>
                  </a:tcPr>
                </a:tc>
              </a:tr>
            </a:tbl>
          </a:graphicData>
        </a:graphic>
      </p:graphicFrame>
      <p:sp>
        <p:nvSpPr>
          <p:cNvPr id="120" name="Google Shape;120;p5"/>
          <p:cNvSpPr txBox="1"/>
          <p:nvPr/>
        </p:nvSpPr>
        <p:spPr>
          <a:xfrm>
            <a:off x="1007275" y="3781400"/>
            <a:ext cx="69582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 b="0" i="0" sz="15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428A49"/>
        </a:solidFill>
      </p:bgPr>
    </p:bg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lackboard" id="125" name="Google Shape;125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3850" y="404812"/>
            <a:ext cx="8424862" cy="6119812"/>
          </a:xfrm>
          <a:prstGeom prst="rect">
            <a:avLst/>
          </a:prstGeom>
          <a:noFill/>
          <a:ln>
            <a:noFill/>
          </a:ln>
        </p:spPr>
      </p:pic>
      <p:sp>
        <p:nvSpPr>
          <p:cNvPr id="126" name="Google Shape;126;p6"/>
          <p:cNvSpPr txBox="1"/>
          <p:nvPr>
            <p:ph type="title"/>
          </p:nvPr>
        </p:nvSpPr>
        <p:spPr>
          <a:xfrm>
            <a:off x="468312" y="404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400"/>
              <a:buFont typeface="Arial"/>
              <a:buNone/>
            </a:pPr>
            <a:r>
              <a:rPr b="1" i="0" lang="en-US" sz="4400" u="sng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Reading</a:t>
            </a:r>
            <a:endParaRPr/>
          </a:p>
        </p:txBody>
      </p:sp>
      <p:sp>
        <p:nvSpPr>
          <p:cNvPr id="127" name="Google Shape;127;p6"/>
          <p:cNvSpPr txBox="1"/>
          <p:nvPr>
            <p:ph idx="1" type="body"/>
          </p:nvPr>
        </p:nvSpPr>
        <p:spPr>
          <a:xfrm>
            <a:off x="431368" y="1479977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•"/>
            </a:pPr>
            <a:r>
              <a:rPr b="0" i="0" lang="en-US" sz="2400" u="none">
                <a:solidFill>
                  <a:schemeClr val="lt1"/>
                </a:solidFill>
              </a:rPr>
              <a:t>Your child will learn reading skills during Whole Class </a:t>
            </a:r>
            <a:r>
              <a:rPr lang="en-US" sz="2400">
                <a:solidFill>
                  <a:schemeClr val="lt1"/>
                </a:solidFill>
              </a:rPr>
              <a:t>R</a:t>
            </a:r>
            <a:r>
              <a:rPr b="0" i="0" lang="en-US" sz="2400" u="none">
                <a:solidFill>
                  <a:schemeClr val="lt1"/>
                </a:solidFill>
              </a:rPr>
              <a:t>eading (WCR) sessions in class.  </a:t>
            </a:r>
            <a:endParaRPr sz="2400"/>
          </a:p>
          <a:p>
            <a:pPr indent="-165100" lvl="0" marL="342900" rtl="0" algn="l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t/>
            </a:r>
            <a:endParaRPr b="0" i="0" sz="2400" u="none">
              <a:solidFill>
                <a:schemeClr val="lt1"/>
              </a:solidFill>
            </a:endParaRPr>
          </a:p>
          <a:p>
            <a:pPr indent="-342900" lvl="0" marL="342900" rtl="0" algn="l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•"/>
            </a:pPr>
            <a:r>
              <a:rPr b="0" i="0" lang="en-US" sz="2400" u="none">
                <a:solidFill>
                  <a:schemeClr val="lt1"/>
                </a:solidFill>
              </a:rPr>
              <a:t>To encourage the children to read for pleasure, we will read a class novel each day.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t/>
            </a:r>
            <a:endParaRPr b="0" i="0" sz="2400" u="none">
              <a:solidFill>
                <a:schemeClr val="lt1"/>
              </a:solidFill>
            </a:endParaRPr>
          </a:p>
          <a:p>
            <a:pPr indent="-342900" lvl="0" marL="342900" rtl="0" algn="l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•"/>
            </a:pPr>
            <a:r>
              <a:rPr b="0" i="0" lang="en-US" sz="2400" u="none">
                <a:solidFill>
                  <a:schemeClr val="lt1"/>
                </a:solidFill>
              </a:rPr>
              <a:t>These are skills which will then be practiced at home.  We want children to enjoy reading and sharing books with you! </a:t>
            </a:r>
            <a:endParaRPr sz="2400"/>
          </a:p>
          <a:p>
            <a:pPr indent="-16510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t/>
            </a:r>
            <a:endParaRPr b="0" i="0" sz="2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428A49"/>
        </a:solidFill>
      </p:bgPr>
    </p:bg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lackboard" id="132" name="Google Shape;132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3850" y="404812"/>
            <a:ext cx="8424862" cy="6119812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7"/>
          <p:cNvSpPr txBox="1"/>
          <p:nvPr>
            <p:ph type="title"/>
          </p:nvPr>
        </p:nvSpPr>
        <p:spPr>
          <a:xfrm>
            <a:off x="468312" y="404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400"/>
              <a:buFont typeface="Arial"/>
              <a:buNone/>
            </a:pPr>
            <a:r>
              <a:rPr b="1" i="0" lang="en-US" sz="4400" u="sng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Writing </a:t>
            </a:r>
            <a:endParaRPr/>
          </a:p>
        </p:txBody>
      </p:sp>
      <p:sp>
        <p:nvSpPr>
          <p:cNvPr id="134" name="Google Shape;134;p7"/>
          <p:cNvSpPr txBox="1"/>
          <p:nvPr>
            <p:ph idx="1" type="body"/>
          </p:nvPr>
        </p:nvSpPr>
        <p:spPr>
          <a:xfrm>
            <a:off x="422132" y="1563103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Char char="•"/>
            </a:pPr>
            <a:r>
              <a:rPr b="0" i="0" lang="en-US" sz="2800" u="none">
                <a:solidFill>
                  <a:schemeClr val="lt1"/>
                </a:solidFill>
              </a:rPr>
              <a:t>To ensure maximum progress for all pupils, we have adopted a whole school approach to writing. </a:t>
            </a:r>
            <a:r>
              <a:rPr lang="en-US" sz="2800">
                <a:solidFill>
                  <a:schemeClr val="lt1"/>
                </a:solidFill>
              </a:rPr>
              <a:t>The children will be introduced with an exciting ‘hook’ to inspire and ignite learning. </a:t>
            </a:r>
            <a:endParaRPr/>
          </a:p>
          <a:p>
            <a:pPr indent="-139700" lvl="0" marL="342900" rtl="0" algn="l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r>
              <a:t/>
            </a:r>
            <a:endParaRPr sz="2800">
              <a:solidFill>
                <a:schemeClr val="lt1"/>
              </a:solidFill>
            </a:endParaRPr>
          </a:p>
          <a:p>
            <a:pPr indent="-342900" lvl="0" marL="342900" rtl="0" algn="l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Char char="•"/>
            </a:pPr>
            <a:r>
              <a:rPr lang="en-US" sz="2800">
                <a:solidFill>
                  <a:schemeClr val="lt1"/>
                </a:solidFill>
              </a:rPr>
              <a:t>The children will then engage with the writing process: analysing texts, planning, drafting, editing and publishing their work.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428A49"/>
        </a:solidFill>
      </p:bgPr>
    </p:bg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lackboard" id="139" name="Google Shape;139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3850" y="404812"/>
            <a:ext cx="8424862" cy="6119812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8"/>
          <p:cNvSpPr txBox="1"/>
          <p:nvPr>
            <p:ph type="title"/>
          </p:nvPr>
        </p:nvSpPr>
        <p:spPr>
          <a:xfrm>
            <a:off x="468312" y="404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400"/>
              <a:buFont typeface="Arial"/>
              <a:buNone/>
            </a:pPr>
            <a:r>
              <a:rPr b="1" i="0" lang="en-US" sz="4400" u="sng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Maths </a:t>
            </a:r>
            <a:endParaRPr/>
          </a:p>
        </p:txBody>
      </p:sp>
      <p:sp>
        <p:nvSpPr>
          <p:cNvPr id="141" name="Google Shape;141;p8"/>
          <p:cNvSpPr txBox="1"/>
          <p:nvPr>
            <p:ph idx="1" type="body"/>
          </p:nvPr>
        </p:nvSpPr>
        <p:spPr>
          <a:xfrm>
            <a:off x="412896" y="1572337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139700" lvl="0" marL="3429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r>
              <a:t/>
            </a:r>
            <a:endParaRPr sz="2800"/>
          </a:p>
          <a:p>
            <a:pPr indent="-342900" lvl="0" marL="342900" rtl="0" algn="l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Char char="•"/>
            </a:pPr>
            <a:r>
              <a:rPr b="0" i="0" lang="en-US" sz="2800" u="none">
                <a:solidFill>
                  <a:schemeClr val="lt1"/>
                </a:solidFill>
              </a:rPr>
              <a:t>The key focus for Maths is fluency, reasoning and problem solving in all lessons</a:t>
            </a:r>
            <a:r>
              <a:rPr lang="en-US" sz="2800">
                <a:solidFill>
                  <a:schemeClr val="lt1"/>
                </a:solidFill>
              </a:rPr>
              <a:t>. </a:t>
            </a:r>
            <a:r>
              <a:rPr b="0" i="0" lang="en-US" sz="2800" u="none">
                <a:solidFill>
                  <a:schemeClr val="lt1"/>
                </a:solidFill>
              </a:rPr>
              <a:t>This is an area we will continue to develop this year.</a:t>
            </a:r>
            <a:endParaRPr/>
          </a:p>
          <a:p>
            <a:pPr indent="-342900" lvl="0" marL="342900" rtl="0" algn="l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Char char="•"/>
            </a:pPr>
            <a:r>
              <a:rPr b="0" i="0" lang="en-US" sz="2800" u="none">
                <a:solidFill>
                  <a:schemeClr val="lt1"/>
                </a:solidFill>
              </a:rPr>
              <a:t> We encourage you to help your children through learning their number bonds and multiplication facts and using these in real life situations to improve their reasoning. </a:t>
            </a:r>
            <a:endParaRPr sz="28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428A49"/>
        </a:solidFill>
      </p:bgPr>
    </p:bg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lackboard" id="146" name="Google Shape;146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3850" y="404812"/>
            <a:ext cx="8424862" cy="6119812"/>
          </a:xfrm>
          <a:prstGeom prst="rect">
            <a:avLst/>
          </a:prstGeom>
          <a:noFill/>
          <a:ln>
            <a:noFill/>
          </a:ln>
        </p:spPr>
      </p:pic>
      <p:sp>
        <p:nvSpPr>
          <p:cNvPr id="147" name="Google Shape;147;p9"/>
          <p:cNvSpPr txBox="1"/>
          <p:nvPr>
            <p:ph type="title"/>
          </p:nvPr>
        </p:nvSpPr>
        <p:spPr>
          <a:xfrm>
            <a:off x="468312" y="404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400"/>
              <a:buFont typeface="Arial"/>
              <a:buNone/>
            </a:pPr>
            <a:r>
              <a:rPr b="1" i="0" lang="en-US" sz="4400" u="sng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SATS and KS2 Framework </a:t>
            </a:r>
            <a:endParaRPr/>
          </a:p>
        </p:txBody>
      </p:sp>
      <p:sp>
        <p:nvSpPr>
          <p:cNvPr id="148" name="Google Shape;148;p9"/>
          <p:cNvSpPr txBox="1"/>
          <p:nvPr>
            <p:ph idx="1" type="body"/>
          </p:nvPr>
        </p:nvSpPr>
        <p:spPr>
          <a:xfrm>
            <a:off x="422132" y="1341437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</a:pPr>
            <a:r>
              <a:rPr b="0" i="0" lang="en-US" sz="2000" u="none">
                <a:solidFill>
                  <a:schemeClr val="lt1"/>
                </a:solidFill>
              </a:rPr>
              <a:t>SATs week is the </a:t>
            </a:r>
            <a:r>
              <a:rPr lang="en-US" sz="2000">
                <a:solidFill>
                  <a:schemeClr val="lt1"/>
                </a:solidFill>
              </a:rPr>
              <a:t>10</a:t>
            </a:r>
            <a:r>
              <a:rPr b="0" baseline="30000" i="0" lang="en-US" sz="2000" u="none">
                <a:solidFill>
                  <a:schemeClr val="lt1"/>
                </a:solidFill>
              </a:rPr>
              <a:t>th</a:t>
            </a:r>
            <a:r>
              <a:rPr b="0" i="0" lang="en-US" sz="2000" u="none">
                <a:solidFill>
                  <a:schemeClr val="lt1"/>
                </a:solidFill>
              </a:rPr>
              <a:t> May 202</a:t>
            </a:r>
            <a:r>
              <a:rPr lang="en-US" sz="2000">
                <a:solidFill>
                  <a:schemeClr val="lt1"/>
                </a:solidFill>
              </a:rPr>
              <a:t>7</a:t>
            </a:r>
            <a:r>
              <a:rPr b="0" i="0" lang="en-US" sz="2000" u="none">
                <a:solidFill>
                  <a:schemeClr val="lt1"/>
                </a:solidFill>
              </a:rPr>
              <a:t>. </a:t>
            </a:r>
            <a:endParaRPr sz="2000"/>
          </a:p>
          <a:p>
            <a:pPr indent="-342900" lvl="0" marL="34290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</a:pPr>
            <a:r>
              <a:rPr b="0" i="0" lang="en-US" sz="2000" u="none">
                <a:solidFill>
                  <a:schemeClr val="lt1"/>
                </a:solidFill>
              </a:rPr>
              <a:t>Reading, GPS and Maths papers (1 arithmetic paper and 2 reasoning papers).</a:t>
            </a:r>
            <a:endParaRPr sz="2000"/>
          </a:p>
          <a:p>
            <a:pPr indent="-342900" lvl="0" marL="34290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</a:pPr>
            <a:r>
              <a:rPr b="0" i="0" lang="en-US" sz="2000" u="none">
                <a:solidFill>
                  <a:schemeClr val="lt1"/>
                </a:solidFill>
              </a:rPr>
              <a:t>Children are awarded expected standard or not in Reading, Maths and Science.</a:t>
            </a:r>
            <a:endParaRPr sz="2000"/>
          </a:p>
          <a:p>
            <a:pPr indent="-342900" lvl="0" marL="34290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</a:pPr>
            <a:r>
              <a:rPr b="0" i="0" lang="en-US" sz="2000" u="none">
                <a:solidFill>
                  <a:schemeClr val="lt1"/>
                </a:solidFill>
              </a:rPr>
              <a:t>In writing, children are awarded working towards, expected standard or greater depth. If you wish to see</a:t>
            </a:r>
            <a:r>
              <a:rPr lang="en-US" sz="2000">
                <a:solidFill>
                  <a:schemeClr val="lt1"/>
                </a:solidFill>
              </a:rPr>
              <a:t> examples</a:t>
            </a:r>
            <a:r>
              <a:rPr b="0" i="0" lang="en-US" sz="2000" u="none">
                <a:solidFill>
                  <a:schemeClr val="lt1"/>
                </a:solidFill>
              </a:rPr>
              <a:t> of the expected standard and greater depth </a:t>
            </a:r>
            <a:r>
              <a:rPr lang="en-US" sz="2000">
                <a:solidFill>
                  <a:schemeClr val="lt1"/>
                </a:solidFill>
              </a:rPr>
              <a:t>to the Framework document, follow this link - </a:t>
            </a:r>
            <a:r>
              <a:rPr lang="en-US" sz="2000" u="sng">
                <a:solidFill>
                  <a:schemeClr val="lt1"/>
                </a:solidFill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https://www.gov.uk/government/publications/2018-teacher-assessment-exemplification-ks2-english-writing</a:t>
            </a:r>
            <a:r>
              <a:rPr lang="en-US" sz="2000">
                <a:solidFill>
                  <a:schemeClr val="lt1"/>
                </a:solidFill>
              </a:rPr>
              <a:t> .</a:t>
            </a:r>
            <a:endParaRPr sz="20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428A49"/>
        </a:solidFill>
      </p:bgPr>
    </p:bg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lackboard" id="153" name="Google Shape;153;p10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3850" y="188912"/>
            <a:ext cx="8496300" cy="5640387"/>
          </a:xfrm>
          <a:prstGeom prst="rect">
            <a:avLst/>
          </a:prstGeom>
          <a:noFill/>
          <a:ln>
            <a:noFill/>
          </a:ln>
        </p:spPr>
      </p:pic>
      <p:sp>
        <p:nvSpPr>
          <p:cNvPr id="154" name="Google Shape;154;p10"/>
          <p:cNvSpPr txBox="1"/>
          <p:nvPr>
            <p:ph type="title"/>
          </p:nvPr>
        </p:nvSpPr>
        <p:spPr>
          <a:xfrm>
            <a:off x="468312" y="10525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</a:pPr>
            <a:r>
              <a:rPr b="1" i="0" lang="en-US" sz="4000" u="sng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PE</a:t>
            </a:r>
            <a:br>
              <a:rPr b="1" i="0" lang="en-US" sz="4000" u="sng">
                <a:solidFill>
                  <a:srgbClr val="CCFFCC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b="1" i="0" lang="en-US" sz="4000" u="sng">
                <a:solidFill>
                  <a:srgbClr val="CCFFCC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b="1" i="0" lang="en-US" sz="4000" u="sng">
                <a:solidFill>
                  <a:srgbClr val="CCFFCC"/>
                </a:solidFill>
                <a:latin typeface="Arial"/>
                <a:ea typeface="Arial"/>
                <a:cs typeface="Arial"/>
                <a:sym typeface="Arial"/>
              </a:rPr>
            </a:br>
            <a:endParaRPr/>
          </a:p>
        </p:txBody>
      </p:sp>
      <p:sp>
        <p:nvSpPr>
          <p:cNvPr id="155" name="Google Shape;155;p10"/>
          <p:cNvSpPr txBox="1"/>
          <p:nvPr/>
        </p:nvSpPr>
        <p:spPr>
          <a:xfrm>
            <a:off x="468312" y="1154267"/>
            <a:ext cx="8229600" cy="39703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57200" lvl="0" marL="457200" marR="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•"/>
            </a:pPr>
            <a:r>
              <a:rPr lang="en-US" sz="2800">
                <a:solidFill>
                  <a:schemeClr val="lt1"/>
                </a:solidFill>
              </a:rPr>
              <a:t>Tuesday - PE with JR Sports</a:t>
            </a:r>
            <a:endParaRPr sz="2800">
              <a:solidFill>
                <a:schemeClr val="lt1"/>
              </a:solidFill>
            </a:endParaRPr>
          </a:p>
          <a:p>
            <a:pPr indent="-457200" lvl="0" marL="457200" marR="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lt1"/>
              </a:buClr>
              <a:buSzPts val="2800"/>
              <a:buChar char="•"/>
            </a:pPr>
            <a:r>
              <a:rPr lang="en-US" sz="2800">
                <a:solidFill>
                  <a:schemeClr val="lt1"/>
                </a:solidFill>
              </a:rPr>
              <a:t>Friday - PE with Miss Dawes</a:t>
            </a:r>
            <a:endParaRPr sz="2800">
              <a:solidFill>
                <a:schemeClr val="lt1"/>
              </a:solidFill>
            </a:endParaRPr>
          </a:p>
          <a:p>
            <a:pPr indent="-457200" lvl="0" marL="457200" marR="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•"/>
            </a:pPr>
            <a:r>
              <a:rPr b="0" i="0" lang="en-US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Children should wear PE kits to school, instead of school uniform, on PE/ Games days.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57200" lvl="0" marL="457200" marR="0" rtl="0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•"/>
            </a:pPr>
            <a:r>
              <a:rPr b="0" i="0" lang="en-US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Earrings need to be removed for all PE sessions.</a:t>
            </a:r>
            <a:r>
              <a:rPr b="1" i="0" lang="en-US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428A49"/>
        </a:solidFill>
      </p:bgPr>
    </p:bg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lackboard" id="160" name="Google Shape;160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0825" y="333375"/>
            <a:ext cx="8497887" cy="6207125"/>
          </a:xfrm>
          <a:prstGeom prst="rect">
            <a:avLst/>
          </a:prstGeom>
          <a:noFill/>
          <a:ln>
            <a:noFill/>
          </a:ln>
        </p:spPr>
      </p:pic>
      <p:sp>
        <p:nvSpPr>
          <p:cNvPr id="161" name="Google Shape;161;p11"/>
          <p:cNvSpPr txBox="1"/>
          <p:nvPr>
            <p:ph type="title"/>
          </p:nvPr>
        </p:nvSpPr>
        <p:spPr>
          <a:xfrm>
            <a:off x="457200" y="333375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400"/>
              <a:buFont typeface="Arial"/>
              <a:buNone/>
            </a:pPr>
            <a:r>
              <a:rPr b="1" i="0" lang="en-US" sz="4400" u="sng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Homework</a:t>
            </a:r>
            <a:endParaRPr/>
          </a:p>
        </p:txBody>
      </p:sp>
      <p:sp>
        <p:nvSpPr>
          <p:cNvPr id="162" name="Google Shape;162;p11"/>
          <p:cNvSpPr txBox="1"/>
          <p:nvPr>
            <p:ph idx="1" type="body"/>
          </p:nvPr>
        </p:nvSpPr>
        <p:spPr>
          <a:xfrm>
            <a:off x="346368" y="1458191"/>
            <a:ext cx="8291512" cy="47132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</a:pPr>
            <a:r>
              <a:rPr b="0" i="0" lang="en-US" sz="2100" u="none">
                <a:solidFill>
                  <a:schemeClr val="lt1"/>
                </a:solidFill>
              </a:rPr>
              <a:t>Spellings will be given out </a:t>
            </a:r>
            <a:r>
              <a:rPr lang="en-US" sz="2100">
                <a:solidFill>
                  <a:schemeClr val="lt1"/>
                </a:solidFill>
              </a:rPr>
              <a:t>every Tuesday </a:t>
            </a:r>
            <a:r>
              <a:rPr b="0" i="0" lang="en-US" sz="2100" u="none">
                <a:solidFill>
                  <a:schemeClr val="lt1"/>
                </a:solidFill>
              </a:rPr>
              <a:t>– </a:t>
            </a:r>
            <a:r>
              <a:rPr lang="en-US" sz="2100">
                <a:solidFill>
                  <a:schemeClr val="lt1"/>
                </a:solidFill>
              </a:rPr>
              <a:t>children</a:t>
            </a:r>
            <a:r>
              <a:rPr b="0" i="0" lang="en-US" sz="2100" u="none">
                <a:solidFill>
                  <a:schemeClr val="lt1"/>
                </a:solidFill>
              </a:rPr>
              <a:t> will be tested on </a:t>
            </a:r>
            <a:r>
              <a:rPr lang="en-US" sz="2100">
                <a:solidFill>
                  <a:schemeClr val="lt1"/>
                </a:solidFill>
              </a:rPr>
              <a:t>the following</a:t>
            </a:r>
            <a:r>
              <a:rPr b="0" i="0" lang="en-US" sz="2100" u="none">
                <a:solidFill>
                  <a:schemeClr val="lt1"/>
                </a:solidFill>
              </a:rPr>
              <a:t> Tuesday.</a:t>
            </a:r>
            <a:endParaRPr sz="2100"/>
          </a:p>
          <a:p>
            <a:pPr indent="-3429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</a:pPr>
            <a:r>
              <a:rPr b="0" i="0" lang="en-US" sz="2100" u="none">
                <a:solidFill>
                  <a:schemeClr val="lt1"/>
                </a:solidFill>
              </a:rPr>
              <a:t>Learning logs will be set once a half term and children will have two weeks to complete their learning logs. </a:t>
            </a:r>
            <a:endParaRPr sz="2100"/>
          </a:p>
          <a:p>
            <a:pPr indent="-3429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</a:pPr>
            <a:r>
              <a:rPr b="0" i="0" lang="en-US" sz="2100" u="none">
                <a:solidFill>
                  <a:schemeClr val="lt1"/>
                </a:solidFill>
              </a:rPr>
              <a:t>Reading – please encourage your children to read daily. </a:t>
            </a:r>
            <a:r>
              <a:rPr lang="en-US" sz="2100">
                <a:solidFill>
                  <a:schemeClr val="lt1"/>
                </a:solidFill>
              </a:rPr>
              <a:t>You will shortly receive information about our new record of recording this.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</a:pPr>
            <a:r>
              <a:rPr b="0" i="0" lang="en-US" sz="2100" u="none">
                <a:solidFill>
                  <a:schemeClr val="lt1"/>
                </a:solidFill>
              </a:rPr>
              <a:t>Times tables – A quick recall of times table facts up to 12 x 12 is very important. If your child doesn’t know them, these need to be practiced daily. </a:t>
            </a:r>
            <a:endParaRPr b="0" i="0" sz="2100" u="none">
              <a:solidFill>
                <a:schemeClr val="lt1"/>
              </a:solidFill>
            </a:endParaRPr>
          </a:p>
          <a:p>
            <a:pPr indent="-32385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100"/>
              <a:buChar char="•"/>
            </a:pPr>
            <a:r>
              <a:rPr lang="en-US" sz="2100">
                <a:solidFill>
                  <a:schemeClr val="lt1"/>
                </a:solidFill>
              </a:rPr>
              <a:t>Atom Learning - A piece of Maths will be set weekly to be completed online.</a:t>
            </a:r>
            <a:endParaRPr sz="2100">
              <a:solidFill>
                <a:schemeClr val="lt1"/>
              </a:solidFill>
            </a:endParaRPr>
          </a:p>
          <a:p>
            <a:pPr indent="-323850" lvl="0" marL="34290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100"/>
              <a:buChar char="•"/>
            </a:pPr>
            <a:r>
              <a:rPr lang="en-US" sz="2100">
                <a:solidFill>
                  <a:schemeClr val="lt1"/>
                </a:solidFill>
              </a:rPr>
              <a:t>Rollama – A piece of English will be set weekly to be completed online.</a:t>
            </a:r>
            <a:endParaRPr sz="2100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428A49"/>
        </a:solidFill>
      </p:bgPr>
    </p:bg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lackboard" id="167" name="Google Shape;167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0825" y="404812"/>
            <a:ext cx="8496300" cy="5640387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12"/>
          <p:cNvSpPr txBox="1"/>
          <p:nvPr>
            <p:ph type="title"/>
          </p:nvPr>
        </p:nvSpPr>
        <p:spPr>
          <a:xfrm>
            <a:off x="468312" y="4762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400"/>
              <a:buFont typeface="Arial"/>
              <a:buNone/>
            </a:pPr>
            <a:r>
              <a:rPr b="1" i="0" lang="en-US" sz="4400" u="sng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Rewards and Sanctions</a:t>
            </a:r>
            <a:endParaRPr/>
          </a:p>
        </p:txBody>
      </p:sp>
      <p:sp>
        <p:nvSpPr>
          <p:cNvPr id="169" name="Google Shape;169;p12"/>
          <p:cNvSpPr txBox="1"/>
          <p:nvPr>
            <p:ph idx="1" type="body"/>
          </p:nvPr>
        </p:nvSpPr>
        <p:spPr>
          <a:xfrm>
            <a:off x="468312" y="1341437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</a:pPr>
            <a:r>
              <a:rPr b="0" i="0" lang="en-US" sz="28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Everybody at Monks Risborough believes in praising positive behaviour and hard work!  </a:t>
            </a:r>
            <a:endParaRPr b="0" i="0" sz="2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</a:pPr>
            <a:r>
              <a:rPr b="0" i="0" lang="en-US" sz="18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 sz="2000"/>
          </a:p>
          <a:p>
            <a:pPr indent="-34290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•"/>
            </a:pPr>
            <a:r>
              <a:rPr b="0" i="0" lang="en-US" sz="28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Values Passport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•"/>
            </a:pPr>
            <a:r>
              <a:rPr lang="en-US" sz="2800">
                <a:solidFill>
                  <a:schemeClr val="lt1"/>
                </a:solidFill>
              </a:rPr>
              <a:t>Thriving Champion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•"/>
            </a:pPr>
            <a:r>
              <a:rPr b="0" i="0" lang="en-US" sz="28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House points 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•"/>
            </a:pPr>
            <a:r>
              <a:rPr b="0" i="0" lang="en-US" sz="28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Postcards home 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•"/>
            </a:pPr>
            <a:r>
              <a:rPr b="0" i="0" lang="en-US" sz="28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Stickers 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•"/>
            </a:pPr>
            <a:r>
              <a:rPr b="0" i="0" lang="en-US" sz="28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Verbal praise 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t/>
            </a:r>
            <a:endParaRPr b="0" i="0" sz="32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39700" lvl="0" marL="34290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t/>
            </a:r>
            <a:endParaRPr b="0" i="0" sz="32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428A49"/>
        </a:solidFill>
      </p:bgPr>
    </p:bg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lackboard" id="174" name="Google Shape;174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9387" y="404812"/>
            <a:ext cx="8675687" cy="5759450"/>
          </a:xfrm>
          <a:prstGeom prst="rect">
            <a:avLst/>
          </a:prstGeom>
          <a:noFill/>
          <a:ln>
            <a:noFill/>
          </a:ln>
        </p:spPr>
      </p:pic>
      <p:sp>
        <p:nvSpPr>
          <p:cNvPr id="175" name="Google Shape;175;p13"/>
          <p:cNvSpPr txBox="1"/>
          <p:nvPr>
            <p:ph type="title"/>
          </p:nvPr>
        </p:nvSpPr>
        <p:spPr>
          <a:xfrm>
            <a:off x="468312" y="4762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400"/>
              <a:buFont typeface="Arial"/>
              <a:buNone/>
            </a:pPr>
            <a:r>
              <a:rPr b="1" i="0" lang="en-US" sz="4400" u="sng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Rewards and Sanctions</a:t>
            </a:r>
            <a:endParaRPr/>
          </a:p>
        </p:txBody>
      </p:sp>
      <p:sp>
        <p:nvSpPr>
          <p:cNvPr id="176" name="Google Shape;176;p13"/>
          <p:cNvSpPr txBox="1"/>
          <p:nvPr>
            <p:ph idx="1" type="body"/>
          </p:nvPr>
        </p:nvSpPr>
        <p:spPr>
          <a:xfrm>
            <a:off x="286327" y="1639027"/>
            <a:ext cx="8488218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</a:pPr>
            <a:r>
              <a:rPr lang="en-US" sz="2400" u="sng">
                <a:solidFill>
                  <a:schemeClr val="lt1"/>
                </a:solidFill>
              </a:rPr>
              <a:t>Behaviour Thermometer</a:t>
            </a:r>
            <a:endParaRPr sz="2400"/>
          </a:p>
          <a:p>
            <a:pPr indent="-292100" lvl="0" marL="34290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</a:pPr>
            <a:r>
              <a:rPr lang="en-US" sz="2400">
                <a:solidFill>
                  <a:schemeClr val="lt1"/>
                </a:solidFill>
              </a:rPr>
              <a:t>Children start each day not on the behaviour thermometer. </a:t>
            </a:r>
            <a:endParaRPr/>
          </a:p>
          <a:p>
            <a:pPr indent="-203200" lvl="0" marL="34290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1000"/>
              <a:buChar char="•"/>
            </a:pPr>
            <a:r>
              <a:rPr lang="en-US" sz="2400">
                <a:solidFill>
                  <a:schemeClr val="lt1"/>
                </a:solidFill>
              </a:rPr>
              <a:t>If a child repeatedly disrupts the class then they will be put onto the behaviour thermometer and will miss part of break to think about their behaviour. </a:t>
            </a:r>
            <a:endParaRPr/>
          </a:p>
          <a:p>
            <a:pPr indent="-203200" lvl="0" marL="34290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1000"/>
              <a:buChar char="•"/>
            </a:pPr>
            <a:r>
              <a:rPr lang="en-US" sz="2400">
                <a:solidFill>
                  <a:schemeClr val="lt1"/>
                </a:solidFill>
              </a:rPr>
              <a:t>If the teacher has to then speak to the child again, they will move up the thermometer and the consequences will increase. </a:t>
            </a:r>
            <a:endParaRPr/>
          </a:p>
          <a:p>
            <a:pPr indent="-203200" lvl="0" marL="34290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1000"/>
              <a:buChar char="•"/>
            </a:pPr>
            <a:r>
              <a:rPr lang="en-US" sz="2400">
                <a:solidFill>
                  <a:schemeClr val="lt1"/>
                </a:solidFill>
              </a:rPr>
              <a:t>Children may go straight onto a higher level of the behaviour thermometer depending on their behaviour. </a:t>
            </a:r>
            <a:endParaRPr/>
          </a:p>
          <a:p>
            <a:pPr indent="-139700" lvl="0" marL="34290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SzPts val="3200"/>
              <a:buNone/>
            </a:pPr>
            <a:r>
              <a:t/>
            </a:r>
            <a:endParaRPr sz="2400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428A49"/>
        </a:solidFill>
      </p:bgPr>
    </p:bg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lackboard" id="181" name="Google Shape;181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9387" y="404812"/>
            <a:ext cx="8675687" cy="5759450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14"/>
          <p:cNvSpPr txBox="1"/>
          <p:nvPr>
            <p:ph type="title"/>
          </p:nvPr>
        </p:nvSpPr>
        <p:spPr>
          <a:xfrm>
            <a:off x="468312" y="4762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400"/>
              <a:buFont typeface="Arial"/>
              <a:buNone/>
            </a:pPr>
            <a:r>
              <a:rPr b="1" i="0" lang="en-US" sz="4400" u="sng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Responsibilities </a:t>
            </a:r>
            <a:endParaRPr/>
          </a:p>
        </p:txBody>
      </p:sp>
      <p:sp>
        <p:nvSpPr>
          <p:cNvPr id="183" name="Google Shape;183;p14"/>
          <p:cNvSpPr txBox="1"/>
          <p:nvPr>
            <p:ph idx="1" type="body"/>
          </p:nvPr>
        </p:nvSpPr>
        <p:spPr>
          <a:xfrm>
            <a:off x="267855" y="1916112"/>
            <a:ext cx="8430057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Char char="•"/>
            </a:pPr>
            <a:r>
              <a:rPr b="0" i="0" lang="en-US" sz="32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All children in the class will be given a responsibility. </a:t>
            </a:r>
            <a:endParaRPr/>
          </a:p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Char char="•"/>
            </a:pPr>
            <a:r>
              <a:rPr lang="en-US">
                <a:solidFill>
                  <a:schemeClr val="lt1"/>
                </a:solidFill>
              </a:rPr>
              <a:t>There will be a range of roles on offer and children will have the chance to volunteer for them.</a:t>
            </a:r>
            <a:endParaRPr b="0" i="0" sz="32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428A49"/>
        </a:solidFill>
      </p:bgPr>
    </p:bg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lackboard" id="188" name="Google Shape;188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9387" y="404812"/>
            <a:ext cx="8675687" cy="5759450"/>
          </a:xfrm>
          <a:prstGeom prst="rect">
            <a:avLst/>
          </a:prstGeom>
          <a:noFill/>
          <a:ln>
            <a:noFill/>
          </a:ln>
        </p:spPr>
      </p:pic>
      <p:sp>
        <p:nvSpPr>
          <p:cNvPr id="189" name="Google Shape;189;p15"/>
          <p:cNvSpPr txBox="1"/>
          <p:nvPr>
            <p:ph type="title"/>
          </p:nvPr>
        </p:nvSpPr>
        <p:spPr>
          <a:xfrm>
            <a:off x="468312" y="4762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400"/>
              <a:buFont typeface="Arial"/>
              <a:buNone/>
            </a:pPr>
            <a:r>
              <a:rPr b="1" i="0" lang="en-US" sz="4400" u="sng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Secondary School</a:t>
            </a:r>
            <a:endParaRPr/>
          </a:p>
        </p:txBody>
      </p:sp>
      <p:sp>
        <p:nvSpPr>
          <p:cNvPr id="190" name="Google Shape;190;p15"/>
          <p:cNvSpPr txBox="1"/>
          <p:nvPr>
            <p:ph idx="1" type="body"/>
          </p:nvPr>
        </p:nvSpPr>
        <p:spPr>
          <a:xfrm>
            <a:off x="258619" y="1545362"/>
            <a:ext cx="8577983" cy="48228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None/>
            </a:pPr>
            <a:r>
              <a:rPr b="1" i="0" lang="en-US" sz="2500">
                <a:solidFill>
                  <a:srgbClr val="FFFFFF"/>
                </a:solidFill>
              </a:rPr>
              <a:t>Preparing children for secondary school this year</a:t>
            </a:r>
            <a:endParaRPr b="1" sz="2500"/>
          </a:p>
          <a:p>
            <a:pPr indent="-457200" lvl="0" marL="457200" rtl="0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3200"/>
              <a:buChar char="•"/>
            </a:pPr>
            <a:r>
              <a:rPr lang="en-US" sz="2500">
                <a:solidFill>
                  <a:srgbClr val="FFFFFF"/>
                </a:solidFill>
              </a:rPr>
              <a:t>8th</a:t>
            </a:r>
            <a:r>
              <a:rPr lang="en-US" sz="2500">
                <a:solidFill>
                  <a:srgbClr val="FFFFFF"/>
                </a:solidFill>
              </a:rPr>
              <a:t> and 10th September – </a:t>
            </a:r>
            <a:r>
              <a:rPr b="0" i="0" lang="en-US" sz="2500" u="none">
                <a:solidFill>
                  <a:srgbClr val="FFFFFF"/>
                </a:solidFill>
              </a:rPr>
              <a:t>11+ Test</a:t>
            </a:r>
            <a:endParaRPr/>
          </a:p>
          <a:p>
            <a:pPr indent="-457200" lvl="0" marL="457200" rtl="0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3200"/>
              <a:buChar char="•"/>
            </a:pPr>
            <a:r>
              <a:rPr lang="en-US" sz="2500">
                <a:solidFill>
                  <a:srgbClr val="FFFFFF"/>
                </a:solidFill>
              </a:rPr>
              <a:t>9</a:t>
            </a:r>
            <a:r>
              <a:rPr baseline="30000" lang="en-US" sz="2500">
                <a:solidFill>
                  <a:srgbClr val="FFFFFF"/>
                </a:solidFill>
              </a:rPr>
              <a:t>th</a:t>
            </a:r>
            <a:r>
              <a:rPr lang="en-US" sz="2500">
                <a:solidFill>
                  <a:srgbClr val="FFFFFF"/>
                </a:solidFill>
              </a:rPr>
              <a:t> October– 11+ Results</a:t>
            </a:r>
            <a:endParaRPr sz="2500"/>
          </a:p>
          <a:p>
            <a:pPr indent="-457200" lvl="0" marL="457200" rtl="0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Arial"/>
              <a:buChar char="•"/>
            </a:pPr>
            <a:r>
              <a:rPr lang="en-US" sz="2500">
                <a:solidFill>
                  <a:srgbClr val="FFFFFF"/>
                </a:solidFill>
              </a:rPr>
              <a:t>31st</a:t>
            </a:r>
            <a:r>
              <a:rPr b="0" i="0" lang="en-US" sz="2500" u="none">
                <a:solidFill>
                  <a:srgbClr val="FFFFFF"/>
                </a:solidFill>
              </a:rPr>
              <a:t> October – deadline for secondary school applications</a:t>
            </a:r>
            <a:endParaRPr sz="2500"/>
          </a:p>
          <a:p>
            <a:pPr indent="-139700" lvl="0" marL="34290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t/>
            </a:r>
            <a:endParaRPr b="0" i="0" sz="2500" u="none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428A49"/>
        </a:solidFill>
      </p:bgPr>
    </p:bg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lackboard" id="195" name="Google Shape;195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0825" y="333375"/>
            <a:ext cx="8497887" cy="6207125"/>
          </a:xfrm>
          <a:prstGeom prst="rect">
            <a:avLst/>
          </a:prstGeom>
          <a:noFill/>
          <a:ln>
            <a:noFill/>
          </a:ln>
        </p:spPr>
      </p:pic>
      <p:sp>
        <p:nvSpPr>
          <p:cNvPr id="196" name="Google Shape;196;p16"/>
          <p:cNvSpPr txBox="1"/>
          <p:nvPr>
            <p:ph type="title"/>
          </p:nvPr>
        </p:nvSpPr>
        <p:spPr>
          <a:xfrm>
            <a:off x="468312" y="4762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400"/>
              <a:buFont typeface="Arial"/>
              <a:buNone/>
            </a:pPr>
            <a:r>
              <a:rPr b="1" i="0" lang="en-US" sz="4400" u="sng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Website</a:t>
            </a:r>
            <a:endParaRPr/>
          </a:p>
        </p:txBody>
      </p:sp>
      <p:sp>
        <p:nvSpPr>
          <p:cNvPr id="197" name="Google Shape;197;p16"/>
          <p:cNvSpPr txBox="1"/>
          <p:nvPr>
            <p:ph idx="1" type="body"/>
          </p:nvPr>
        </p:nvSpPr>
        <p:spPr>
          <a:xfrm>
            <a:off x="412896" y="1762125"/>
            <a:ext cx="8229600" cy="336405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r>
              <a:rPr b="0" i="0" lang="en-US" sz="3200" u="sng">
                <a:solidFill>
                  <a:schemeClr val="hlink"/>
                </a:solidFill>
                <a:hlinkClick r:id="rId4"/>
              </a:rPr>
              <a:t>http://www.monksrisboroughprimary.com/</a:t>
            </a:r>
            <a:endParaRPr b="0" i="0" sz="3200" u="sng">
              <a:solidFill>
                <a:schemeClr val="hlink"/>
              </a:solidFill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r>
              <a:t/>
            </a:r>
            <a:endParaRPr u="sng">
              <a:solidFill>
                <a:schemeClr val="hlink"/>
              </a:solidFill>
            </a:endParaRPr>
          </a:p>
          <a:p>
            <a:pPr indent="0" lvl="0" marL="5080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rPr lang="en-US">
                <a:solidFill>
                  <a:schemeClr val="lt1"/>
                </a:solidFill>
              </a:rPr>
              <a:t>Year 6 Class Page</a:t>
            </a:r>
            <a:endParaRPr/>
          </a:p>
          <a:p>
            <a:pPr indent="0" lvl="0" marL="5080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rPr lang="en-US" u="sng">
                <a:solidFill>
                  <a:schemeClr val="hlink"/>
                </a:solidFill>
                <a:hlinkClick r:id="rId5"/>
              </a:rPr>
              <a:t>https://monks-risborough-cofe-primary-school.secure-primarysite.net/eagles-1/</a:t>
            </a:r>
            <a:endParaRPr>
              <a:solidFill>
                <a:schemeClr val="lt1"/>
              </a:solidFill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r>
              <a:t/>
            </a:r>
            <a:endParaRPr/>
          </a:p>
          <a:p>
            <a:pPr indent="-139700" lvl="0" marL="34290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t/>
            </a:r>
            <a:endParaRPr b="0" i="0" sz="3200" u="sng">
              <a:solidFill>
                <a:schemeClr val="hlink"/>
              </a:solidFill>
              <a:hlinkClick r:id="rId6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428A49"/>
        </a:solidFill>
      </p:bgPr>
    </p:bg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lackboard" id="202" name="Google Shape;202;p17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3850" y="188912"/>
            <a:ext cx="8496300" cy="5640387"/>
          </a:xfrm>
          <a:prstGeom prst="rect">
            <a:avLst/>
          </a:prstGeom>
          <a:noFill/>
          <a:ln>
            <a:noFill/>
          </a:ln>
        </p:spPr>
      </p:pic>
      <p:sp>
        <p:nvSpPr>
          <p:cNvPr id="203" name="Google Shape;203;p17"/>
          <p:cNvSpPr txBox="1"/>
          <p:nvPr>
            <p:ph type="title"/>
          </p:nvPr>
        </p:nvSpPr>
        <p:spPr>
          <a:xfrm>
            <a:off x="468312" y="10525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Arial"/>
              <a:buNone/>
            </a:pPr>
            <a:r>
              <a:rPr b="1" i="0" lang="en-US" sz="4000" u="sng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General Reminders</a:t>
            </a:r>
            <a:br>
              <a:rPr b="1" i="0" lang="en-US" sz="4000" u="sng">
                <a:solidFill>
                  <a:srgbClr val="CCFFCC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b="1" i="0" lang="en-US" sz="4000" u="sng">
                <a:solidFill>
                  <a:srgbClr val="CCFFCC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b="1" i="0" lang="en-US" sz="4000" u="sng">
                <a:solidFill>
                  <a:srgbClr val="CCFFCC"/>
                </a:solidFill>
                <a:latin typeface="Arial"/>
                <a:ea typeface="Arial"/>
                <a:cs typeface="Arial"/>
                <a:sym typeface="Arial"/>
              </a:rPr>
            </a:br>
            <a:endParaRPr/>
          </a:p>
        </p:txBody>
      </p:sp>
      <p:sp>
        <p:nvSpPr>
          <p:cNvPr id="204" name="Google Shape;204;p17"/>
          <p:cNvSpPr txBox="1"/>
          <p:nvPr/>
        </p:nvSpPr>
        <p:spPr>
          <a:xfrm>
            <a:off x="468312" y="1218911"/>
            <a:ext cx="8218488" cy="4526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57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Char char="•"/>
            </a:pPr>
            <a:r>
              <a:rPr b="0" i="0" lang="en-US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Uniform (names in clothes)</a:t>
            </a:r>
            <a:endParaRPr b="0" i="0" sz="2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57200" lvl="0" marL="457200" marR="0" rtl="0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Char char="•"/>
            </a:pPr>
            <a:r>
              <a:rPr b="0" i="0" lang="en-US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Water bottles</a:t>
            </a:r>
            <a:endParaRPr b="0" i="0" sz="2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57200" lvl="0" marL="457200" marR="0" rtl="0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Char char="•"/>
            </a:pPr>
            <a:r>
              <a:rPr b="0" i="0" lang="en-US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Fruit or Vegetable snack at playtimes in a sealed bag or container</a:t>
            </a:r>
            <a:endParaRPr b="0" i="0" sz="2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57200" lvl="0" marL="457200" marR="0" rtl="0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Char char="•"/>
            </a:pPr>
            <a:r>
              <a:rPr b="0" i="0" lang="en-US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Please limit the items children are bringing to school with them each day. All stationary is being supplied by the school.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428A49"/>
        </a:solidFill>
      </p:bgPr>
    </p:bg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18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sz="44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blackboard" id="210" name="Google Shape;210;p18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9387" y="476250"/>
            <a:ext cx="8748712" cy="5808662"/>
          </a:xfrm>
          <a:prstGeom prst="rect">
            <a:avLst/>
          </a:prstGeom>
          <a:noFill/>
          <a:ln>
            <a:noFill/>
          </a:ln>
        </p:spPr>
      </p:pic>
      <p:sp>
        <p:nvSpPr>
          <p:cNvPr id="211" name="Google Shape;211;p18"/>
          <p:cNvSpPr txBox="1"/>
          <p:nvPr/>
        </p:nvSpPr>
        <p:spPr>
          <a:xfrm>
            <a:off x="737393" y="1238250"/>
            <a:ext cx="7632700" cy="76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400"/>
              <a:buFont typeface="Arial"/>
              <a:buNone/>
            </a:pPr>
            <a:r>
              <a:rPr b="1" i="0" lang="en-US" sz="4400" u="sng" cap="none" strike="noStrik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Questions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2" name="Google Shape;212;p18"/>
          <p:cNvSpPr txBox="1"/>
          <p:nvPr/>
        </p:nvSpPr>
        <p:spPr>
          <a:xfrm>
            <a:off x="444499" y="2075928"/>
            <a:ext cx="8218500" cy="3744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57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b="0" i="0" lang="en-US" sz="3600" u="none" cap="none" strike="noStrike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Please send any general questions into the school office. I will make a FAQ answer sheet from the general questions I receive. 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31800" lvl="0" marL="457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Char char="•"/>
            </a:pPr>
            <a:r>
              <a:rPr b="0" i="0" lang="en-US" sz="2000" u="none" cap="none" strike="noStrike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Otherwise please request a phone call with me via </a:t>
            </a:r>
            <a:r>
              <a:rPr b="0" i="0" lang="en-US" sz="2000" u="sng" cap="none" strike="noStrike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office@monks.org.uk</a:t>
            </a:r>
            <a:r>
              <a:rPr b="0" i="0" lang="en-US" sz="2000" u="none" cap="none" strike="noStrike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 to discuss your child personally.</a:t>
            </a:r>
            <a:endParaRPr b="0" i="0" sz="1800" u="none" cap="none" strike="noStrike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-228600" lvl="0" marL="4572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3600"/>
              <a:buFont typeface="Tahoma"/>
              <a:buNone/>
            </a:pPr>
            <a:r>
              <a:t/>
            </a:r>
            <a:endParaRPr b="0" i="0" sz="3600" u="none" cap="none" strike="noStrike">
              <a:solidFill>
                <a:srgbClr val="FFFF00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Izzy Dawes</dc:creator>
</cp:coreProperties>
</file>