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5"/>
  </p:notesMasterIdLst>
  <p:handoutMasterIdLst>
    <p:handoutMasterId r:id="rId16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7" r:id="rId9"/>
    <p:sldId id="273" r:id="rId10"/>
    <p:sldId id="274" r:id="rId11"/>
    <p:sldId id="275" r:id="rId12"/>
    <p:sldId id="276" r:id="rId13"/>
    <p:sldId id="267" r:id="rId14"/>
  </p:sldIdLst>
  <p:sldSz cx="9144000" cy="6858000" type="screen4x3"/>
  <p:notesSz cx="6858000" cy="9144000"/>
  <p:embeddedFontLst>
    <p:embeddedFont>
      <p:font typeface="Tuffy" panose="020B0603060100000000" pitchFamily="34" charset="0"/>
      <p:regular r:id="rId17"/>
      <p:bold r:id="rId18"/>
      <p:italic r:id="rId19"/>
      <p:boldItalic r:id="rId20"/>
    </p:embeddedFont>
    <p:embeddedFont>
      <p:font typeface="Twinkl SemiBold" pitchFamily="2" charset="0"/>
      <p:bold r:id="rId21"/>
    </p:embeddedFont>
    <p:embeddedFont>
      <p:font typeface="Twinkl" pitchFamily="2" charset="0"/>
      <p:regular r:id="rId22"/>
      <p:bold r:id="rId23"/>
    </p:embeddedFont>
    <p:embeddedFont>
      <p:font typeface="Calibri" panose="020F0502020204030204" pitchFamily="34" charset="0"/>
      <p:regular r:id="rId24"/>
      <p:bold r:id="rId25"/>
      <p:italic r:id="rId26"/>
      <p:boldItalic r:id="rId27"/>
    </p:embeddedFont>
    <p:embeddedFont>
      <p:font typeface="Sassoon Infant Rg" panose="02000503030000020003" pitchFamily="50" charset="0"/>
      <p:regular r:id="rId28"/>
      <p:bold r:id="rId2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EAF15"/>
    <a:srgbClr val="ACDDFC"/>
    <a:srgbClr val="80C1EB"/>
    <a:srgbClr val="18A0DB"/>
    <a:srgbClr val="FFFFFF"/>
    <a:srgbClr val="4AA1D9"/>
    <a:srgbClr val="21A6F9"/>
    <a:srgbClr val="1C1C1C"/>
    <a:srgbClr val="2898A8"/>
    <a:srgbClr val="FEFBD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109" autoAdjust="0"/>
    <p:restoredTop sz="94660"/>
  </p:normalViewPr>
  <p:slideViewPr>
    <p:cSldViewPr snapToGrid="0" showGuides="1">
      <p:cViewPr varScale="1">
        <p:scale>
          <a:sx n="114" d="100"/>
          <a:sy n="114" d="100"/>
        </p:scale>
        <p:origin x="1380" y="10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88" d="100"/>
          <a:sy n="88" d="100"/>
        </p:scale>
        <p:origin x="2964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font" Target="fonts/font10.fntdata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34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font" Target="fonts/font9.fntdata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font" Target="fonts/font4.fntdata"/><Relationship Id="rId29" Type="http://schemas.openxmlformats.org/officeDocument/2006/relationships/font" Target="fonts/font1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8.fntdata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font" Target="fonts/font7.fntdata"/><Relationship Id="rId28" Type="http://schemas.openxmlformats.org/officeDocument/2006/relationships/font" Target="fonts/font12.fntdata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font" Target="fonts/font11.fntdata"/><Relationship Id="rId30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19/01/2019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19/01/2019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7" name="Content Placeholder 11"/>
          <p:cNvSpPr>
            <a:spLocks noGrp="1"/>
          </p:cNvSpPr>
          <p:nvPr>
            <p:ph idx="1" hasCustomPrompt="1"/>
          </p:nvPr>
        </p:nvSpPr>
        <p:spPr>
          <a:xfrm>
            <a:off x="755651" y="1513946"/>
            <a:ext cx="7632700" cy="4578880"/>
          </a:xfrm>
        </p:spPr>
        <p:txBody>
          <a:bodyPr lIns="0" tIns="0" rIns="0" bIns="0"/>
          <a:lstStyle>
            <a:lvl1pPr marL="0" indent="0">
              <a:buNone/>
              <a:defRPr baseline="0"/>
            </a:lvl1pPr>
          </a:lstStyle>
          <a:p>
            <a:r>
              <a:rPr lang="en-GB" dirty="0"/>
              <a:t>Click to edit text – body size 18 - minimum size 16 (only to be used if really needed)</a:t>
            </a:r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His Childhood</a:t>
            </a:r>
          </a:p>
        </p:txBody>
      </p:sp>
      <p:sp>
        <p:nvSpPr>
          <p:cNvPr id="22" name="Content Placeholder 21"/>
          <p:cNvSpPr>
            <a:spLocks noGrp="1"/>
          </p:cNvSpPr>
          <p:nvPr>
            <p:ph idx="1"/>
          </p:nvPr>
        </p:nvSpPr>
        <p:spPr>
          <a:xfrm>
            <a:off x="755651" y="1473201"/>
            <a:ext cx="7632700" cy="1699037"/>
          </a:xfrm>
        </p:spPr>
        <p:txBody>
          <a:bodyPr lIns="108000" tIns="108000" rIns="108000" bIns="108000"/>
          <a:lstStyle/>
          <a:p>
            <a:r>
              <a:rPr lang="en-GB" dirty="0"/>
              <a:t>Thomas Alva Edison was born in Ohio, America. He was the seventh child of Samuel and Nancy Edison.</a:t>
            </a:r>
          </a:p>
          <a:p>
            <a:r>
              <a:rPr lang="en-GB" dirty="0"/>
              <a:t>As a child, he had hearing problems from the illness scarlet fever.</a:t>
            </a:r>
            <a:br>
              <a:rPr lang="en-GB" dirty="0"/>
            </a:br>
            <a:r>
              <a:rPr lang="en-GB" dirty="0"/>
              <a:t>His mother was a teacher, so he did not go to school but was</a:t>
            </a:r>
            <a:br>
              <a:rPr lang="en-GB" dirty="0"/>
            </a:br>
            <a:r>
              <a:rPr lang="en-GB" dirty="0"/>
              <a:t>taught at home.</a:t>
            </a:r>
          </a:p>
        </p:txBody>
      </p:sp>
      <p:sp>
        <p:nvSpPr>
          <p:cNvPr id="5" name="TextBox 21"/>
          <p:cNvSpPr txBox="1">
            <a:spLocks noChangeArrowheads="1"/>
          </p:cNvSpPr>
          <p:nvPr/>
        </p:nvSpPr>
        <p:spPr bwMode="auto">
          <a:xfrm>
            <a:off x="1201184" y="6245477"/>
            <a:ext cx="6741633" cy="105896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500" dirty="0">
                <a:latin typeface="Tuffy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User: (WT-shared) 2old at </a:t>
            </a:r>
            <a:r>
              <a:rPr lang="en-GB" altLang="en-US" sz="500" dirty="0" err="1">
                <a:latin typeface="Tuffy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wts</a:t>
            </a:r>
            <a:r>
              <a:rPr lang="en-GB" altLang="en-US" sz="500" dirty="0">
                <a:latin typeface="Tuffy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 </a:t>
            </a:r>
            <a:r>
              <a:rPr lang="en-GB" altLang="en-US" sz="500" dirty="0" err="1">
                <a:latin typeface="Tuffy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wikivoyage</a:t>
            </a:r>
            <a:r>
              <a:rPr lang="en-GB" altLang="en-US" sz="500" dirty="0">
                <a:latin typeface="Tuffy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 [CC BY-SA 4.0-3.0-2.5-2.0-1.0 (http://creativecommons.org/licenses/by-sa/4.0-3.0-2.5-2.0-1.0)], via Wikimedia Commons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5421" y="3293856"/>
            <a:ext cx="2923628" cy="2509701"/>
          </a:xfrm>
          <a:prstGeom prst="rect">
            <a:avLst/>
          </a:prstGeom>
          <a:ln w="60325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Teenage Years</a:t>
            </a:r>
          </a:p>
        </p:txBody>
      </p:sp>
      <p:sp>
        <p:nvSpPr>
          <p:cNvPr id="22" name="Content Placeholder 21"/>
          <p:cNvSpPr>
            <a:spLocks noGrp="1"/>
          </p:cNvSpPr>
          <p:nvPr>
            <p:ph idx="1"/>
          </p:nvPr>
        </p:nvSpPr>
        <p:spPr>
          <a:xfrm>
            <a:off x="755651" y="1473201"/>
            <a:ext cx="7632700" cy="1136975"/>
          </a:xfrm>
        </p:spPr>
        <p:txBody>
          <a:bodyPr lIns="108000" tIns="108000" rIns="108000" bIns="108000"/>
          <a:lstStyle/>
          <a:p>
            <a:r>
              <a:rPr lang="en-GB" dirty="0"/>
              <a:t>As a teenager, Edison sold candy and newspapers on trains. Quickly, he became quite a good businessman and, with four assistants, started selling newspapers on the streets.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4577" y="3005379"/>
            <a:ext cx="1961485" cy="2509701"/>
          </a:xfrm>
          <a:prstGeom prst="rect">
            <a:avLst/>
          </a:prstGeom>
          <a:ln w="60325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6" name="Rounded Rectangle 5"/>
          <p:cNvSpPr/>
          <p:nvPr/>
        </p:nvSpPr>
        <p:spPr>
          <a:xfrm>
            <a:off x="4122131" y="3005379"/>
            <a:ext cx="3679631" cy="2488736"/>
          </a:xfrm>
          <a:prstGeom prst="roundRect">
            <a:avLst/>
          </a:prstGeom>
          <a:solidFill>
            <a:srgbClr val="FEAF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2400" dirty="0"/>
              <a:t>Did you know…?</a:t>
            </a:r>
          </a:p>
          <a:p>
            <a:r>
              <a:rPr lang="en-GB" dirty="0"/>
              <a:t>Because he didn’t have access</a:t>
            </a:r>
            <a:br>
              <a:rPr lang="en-GB" dirty="0"/>
            </a:br>
            <a:r>
              <a:rPr lang="en-GB" dirty="0"/>
              <a:t>to books from a school, Thomas got himself a library card for</a:t>
            </a:r>
            <a:br>
              <a:rPr lang="en-GB" dirty="0"/>
            </a:br>
            <a:r>
              <a:rPr lang="en-GB" dirty="0"/>
              <a:t>the local library and it is said that he read all the books in there!</a:t>
            </a:r>
          </a:p>
        </p:txBody>
      </p:sp>
    </p:spTree>
    <p:extLst>
      <p:ext uri="{BB962C8B-B14F-4D97-AF65-F5344CB8AC3E}">
        <p14:creationId xmlns:p14="http://schemas.microsoft.com/office/powerpoint/2010/main" val="22501636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Edison First Job</a:t>
            </a:r>
          </a:p>
        </p:txBody>
      </p:sp>
      <p:sp>
        <p:nvSpPr>
          <p:cNvPr id="22" name="Content Placeholder 21"/>
          <p:cNvSpPr>
            <a:spLocks noGrp="1"/>
          </p:cNvSpPr>
          <p:nvPr>
            <p:ph idx="1"/>
          </p:nvPr>
        </p:nvSpPr>
        <p:spPr>
          <a:xfrm>
            <a:off x="755651" y="1513946"/>
            <a:ext cx="7632700" cy="1296366"/>
          </a:xfrm>
        </p:spPr>
        <p:txBody>
          <a:bodyPr lIns="108000" tIns="108000" rIns="108000" bIns="108000"/>
          <a:lstStyle/>
          <a:p>
            <a:r>
              <a:rPr lang="en-GB" dirty="0"/>
              <a:t>Thomas Edison got his first job by accident when he saved a 3</a:t>
            </a:r>
            <a:br>
              <a:rPr lang="en-GB" dirty="0"/>
            </a:br>
            <a:r>
              <a:rPr lang="en-GB" dirty="0"/>
              <a:t>year-old boy from being hit by a train. The boy’s father was so</a:t>
            </a:r>
            <a:br>
              <a:rPr lang="en-GB" dirty="0"/>
            </a:br>
            <a:r>
              <a:rPr lang="en-GB" dirty="0"/>
              <a:t>grateful that he gave Thomas a job as a telegraph operator!</a:t>
            </a:r>
            <a:endParaRPr lang="en-GB" b="1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6669" y="3013768"/>
            <a:ext cx="2003925" cy="2509701"/>
          </a:xfrm>
          <a:prstGeom prst="rect">
            <a:avLst/>
          </a:prstGeom>
          <a:ln w="60325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6" name="Rounded Rectangle 5"/>
          <p:cNvSpPr/>
          <p:nvPr/>
        </p:nvSpPr>
        <p:spPr>
          <a:xfrm>
            <a:off x="4651357" y="3483950"/>
            <a:ext cx="2916230" cy="1569336"/>
          </a:xfrm>
          <a:prstGeom prst="roundRect">
            <a:avLst/>
          </a:prstGeom>
          <a:solidFill>
            <a:srgbClr val="FEAF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2400" dirty="0"/>
              <a:t>What is it?</a:t>
            </a:r>
          </a:p>
          <a:p>
            <a:r>
              <a:rPr lang="en-GB" dirty="0"/>
              <a:t>A telegraph operator is a person who operates a telephone switchboard.</a:t>
            </a:r>
          </a:p>
        </p:txBody>
      </p:sp>
    </p:spTree>
    <p:extLst>
      <p:ext uri="{BB962C8B-B14F-4D97-AF65-F5344CB8AC3E}">
        <p14:creationId xmlns:p14="http://schemas.microsoft.com/office/powerpoint/2010/main" val="735135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Losing His Job</a:t>
            </a:r>
          </a:p>
        </p:txBody>
      </p:sp>
      <p:sp>
        <p:nvSpPr>
          <p:cNvPr id="22" name="Content Placeholder 21"/>
          <p:cNvSpPr>
            <a:spLocks noGrp="1"/>
          </p:cNvSpPr>
          <p:nvPr>
            <p:ph idx="1"/>
          </p:nvPr>
        </p:nvSpPr>
        <p:spPr/>
        <p:txBody>
          <a:bodyPr lIns="108000" tIns="108000" rIns="108000" bIns="108000"/>
          <a:lstStyle/>
          <a:p>
            <a:r>
              <a:rPr lang="en-GB" dirty="0"/>
              <a:t>At 19 years of age, Thomas moved to Kentucky to start a new job. He chose to work at night so that he could carry on with his experiments in the daytime. </a:t>
            </a:r>
          </a:p>
          <a:p>
            <a:r>
              <a:rPr lang="en-GB" dirty="0"/>
              <a:t>Unfortunately, he spilt sulfuric acid on the floor and it dripped through the wooden floor boards onto the desk of his boss below. </a:t>
            </a:r>
          </a:p>
          <a:p>
            <a:r>
              <a:rPr lang="en-GB" dirty="0"/>
              <a:t>Thomas Edison was fired!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0536" y="3925431"/>
            <a:ext cx="2993398" cy="21673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1306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His First Invention</a:t>
            </a:r>
          </a:p>
        </p:txBody>
      </p:sp>
      <p:sp>
        <p:nvSpPr>
          <p:cNvPr id="22" name="Content Placeholder 21"/>
          <p:cNvSpPr>
            <a:spLocks noGrp="1"/>
          </p:cNvSpPr>
          <p:nvPr>
            <p:ph idx="1"/>
          </p:nvPr>
        </p:nvSpPr>
        <p:spPr>
          <a:xfrm>
            <a:off x="755651" y="1473201"/>
            <a:ext cx="7632700" cy="4578880"/>
          </a:xfrm>
        </p:spPr>
        <p:txBody>
          <a:bodyPr lIns="108000" tIns="108000" rIns="108000" bIns="108000"/>
          <a:lstStyle/>
          <a:p>
            <a:r>
              <a:rPr lang="en-GB" dirty="0"/>
              <a:t>Thomas Edison’s first invention was completed in 1877 – the phonograph. This was a machine that could record and replay sound. The sound was played through a large horn. </a:t>
            </a:r>
          </a:p>
          <a:p>
            <a:r>
              <a:rPr lang="en-GB" dirty="0"/>
              <a:t>Edison recorded himself saying the nursery rhyme ‘Mary Had a Little Lamb’ and was amazed when his invention played it back to him.</a:t>
            </a:r>
          </a:p>
          <a:p>
            <a:r>
              <a:rPr lang="en-GB" dirty="0"/>
              <a:t>Edison’s phonograph was based on his work on </a:t>
            </a:r>
            <a:br>
              <a:rPr lang="en-GB" dirty="0"/>
            </a:br>
            <a:r>
              <a:rPr lang="en-GB" dirty="0"/>
              <a:t>the telephone and the earlier invention of the </a:t>
            </a:r>
            <a:br>
              <a:rPr lang="en-GB" dirty="0"/>
            </a:br>
            <a:r>
              <a:rPr lang="en-GB" dirty="0" err="1"/>
              <a:t>phonautograph</a:t>
            </a:r>
            <a:r>
              <a:rPr lang="en-GB" dirty="0"/>
              <a:t>, the earliest known sound </a:t>
            </a:r>
            <a:br>
              <a:rPr lang="en-GB" dirty="0"/>
            </a:br>
            <a:r>
              <a:rPr lang="en-GB" dirty="0"/>
              <a:t>recorder, which was invented </a:t>
            </a:r>
            <a:br>
              <a:rPr lang="en-GB" dirty="0"/>
            </a:br>
            <a:r>
              <a:rPr lang="en-GB" dirty="0"/>
              <a:t>by </a:t>
            </a:r>
            <a:r>
              <a:rPr lang="en-GB" dirty="0" err="1"/>
              <a:t>Édouard</a:t>
            </a:r>
            <a:r>
              <a:rPr lang="en-GB" dirty="0"/>
              <a:t>-Léon Scott de </a:t>
            </a:r>
            <a:br>
              <a:rPr lang="en-GB" dirty="0"/>
            </a:br>
            <a:r>
              <a:rPr lang="en-GB" dirty="0" err="1"/>
              <a:t>Martinville</a:t>
            </a:r>
            <a:r>
              <a:rPr lang="en-GB" dirty="0"/>
              <a:t> in 1857.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6517" y="3190770"/>
            <a:ext cx="2184391" cy="2752831"/>
          </a:xfrm>
          <a:prstGeom prst="rect">
            <a:avLst/>
          </a:prstGeom>
          <a:ln w="60325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" name="Picture 2" descr="File:EdisonPhonograph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9646" y="4211273"/>
            <a:ext cx="1839428" cy="1799440"/>
          </a:xfrm>
          <a:prstGeom prst="rect">
            <a:avLst/>
          </a:prstGeom>
          <a:noFill/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21"/>
          <p:cNvSpPr txBox="1">
            <a:spLocks noChangeArrowheads="1"/>
          </p:cNvSpPr>
          <p:nvPr/>
        </p:nvSpPr>
        <p:spPr bwMode="auto">
          <a:xfrm>
            <a:off x="1201184" y="6245477"/>
            <a:ext cx="6741633" cy="105896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500" dirty="0">
                <a:latin typeface="Tuffy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By </a:t>
            </a:r>
            <a:r>
              <a:rPr lang="en-GB" altLang="en-US" sz="500" dirty="0" err="1">
                <a:latin typeface="Tuffy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Terren</a:t>
            </a:r>
            <a:r>
              <a:rPr lang="en-GB" altLang="en-US" sz="500" dirty="0">
                <a:latin typeface="Tuffy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 (Edison Light Bulb) [CC BY 2.0 (http://creativecommons.org/licenses/by/2.0)], via Wikimedia Commons</a:t>
            </a:r>
          </a:p>
        </p:txBody>
      </p:sp>
    </p:spTree>
    <p:extLst>
      <p:ext uri="{BB962C8B-B14F-4D97-AF65-F5344CB8AC3E}">
        <p14:creationId xmlns:p14="http://schemas.microsoft.com/office/powerpoint/2010/main" val="39690911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5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The First Electric Lightbulb</a:t>
            </a:r>
          </a:p>
        </p:txBody>
      </p:sp>
      <p:sp>
        <p:nvSpPr>
          <p:cNvPr id="22" name="Content Placeholder 21"/>
          <p:cNvSpPr>
            <a:spLocks noGrp="1"/>
          </p:cNvSpPr>
          <p:nvPr>
            <p:ph idx="1"/>
          </p:nvPr>
        </p:nvSpPr>
        <p:spPr>
          <a:xfrm>
            <a:off x="755651" y="1473201"/>
            <a:ext cx="7632700" cy="1970002"/>
          </a:xfrm>
        </p:spPr>
        <p:txBody>
          <a:bodyPr lIns="108000" tIns="108000" rIns="108000" bIns="108000">
            <a:normAutofit/>
          </a:bodyPr>
          <a:lstStyle/>
          <a:p>
            <a:r>
              <a:rPr lang="en-GB" dirty="0"/>
              <a:t>Thomas began to try to invent a light that did not need oils or gas to</a:t>
            </a:r>
            <a:br>
              <a:rPr lang="en-GB" dirty="0"/>
            </a:br>
            <a:r>
              <a:rPr lang="en-GB" dirty="0"/>
              <a:t>be lit. Edison created a lightbulb that would stay lit using electricity</a:t>
            </a:r>
            <a:br>
              <a:rPr lang="en-GB" dirty="0"/>
            </a:br>
            <a:r>
              <a:rPr lang="en-GB" dirty="0"/>
              <a:t>for 13 ½ hours!</a:t>
            </a:r>
          </a:p>
          <a:p>
            <a:r>
              <a:rPr lang="en-GB" dirty="0"/>
              <a:t>In 1879, he demonstrated his amazing invention to a group of people</a:t>
            </a:r>
            <a:br>
              <a:rPr lang="en-GB" dirty="0"/>
            </a:br>
            <a:r>
              <a:rPr lang="en-GB" dirty="0"/>
              <a:t>in Menlo Park. Because of this, he became known as the ‘Wizard of Menlo Park’.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3004" y="3489502"/>
            <a:ext cx="1446577" cy="2168608"/>
          </a:xfrm>
          <a:prstGeom prst="rect">
            <a:avLst/>
          </a:prstGeom>
          <a:ln w="60325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6" name="TextBox 21"/>
          <p:cNvSpPr txBox="1">
            <a:spLocks noChangeArrowheads="1"/>
          </p:cNvSpPr>
          <p:nvPr/>
        </p:nvSpPr>
        <p:spPr bwMode="auto">
          <a:xfrm>
            <a:off x="1201184" y="6245477"/>
            <a:ext cx="6741633" cy="105896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500" dirty="0">
                <a:latin typeface="Tuffy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By </a:t>
            </a:r>
            <a:r>
              <a:rPr lang="en-GB" altLang="en-US" sz="500" dirty="0" err="1">
                <a:latin typeface="Tuffy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Terren</a:t>
            </a:r>
            <a:r>
              <a:rPr lang="en-GB" altLang="en-US" sz="500" dirty="0">
                <a:latin typeface="Tuffy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 (Edison Light Bulb) [CC BY 2.0 (http://creativecommons.org/licenses/by/2.0)], via Wikimedia Commons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4290399" y="3789138"/>
            <a:ext cx="3000121" cy="1569336"/>
          </a:xfrm>
          <a:prstGeom prst="roundRect">
            <a:avLst/>
          </a:prstGeom>
          <a:solidFill>
            <a:srgbClr val="FEAF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2400" dirty="0"/>
              <a:t>Did you know…?</a:t>
            </a:r>
          </a:p>
          <a:p>
            <a:r>
              <a:rPr lang="en-GB" dirty="0"/>
              <a:t>The first light bulb needed a tiny piece of bamboo to work properly.</a:t>
            </a:r>
          </a:p>
        </p:txBody>
      </p:sp>
    </p:spTree>
    <p:extLst>
      <p:ext uri="{BB962C8B-B14F-4D97-AF65-F5344CB8AC3E}">
        <p14:creationId xmlns:p14="http://schemas.microsoft.com/office/powerpoint/2010/main" val="26398704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The First Electric Lightbulb</a:t>
            </a:r>
          </a:p>
        </p:txBody>
      </p:sp>
      <p:sp>
        <p:nvSpPr>
          <p:cNvPr id="22" name="Content Placeholder 21"/>
          <p:cNvSpPr>
            <a:spLocks noGrp="1"/>
          </p:cNvSpPr>
          <p:nvPr>
            <p:ph idx="1"/>
          </p:nvPr>
        </p:nvSpPr>
        <p:spPr>
          <a:xfrm>
            <a:off x="755651" y="1473200"/>
            <a:ext cx="4621692" cy="4298425"/>
          </a:xfrm>
        </p:spPr>
        <p:txBody>
          <a:bodyPr lIns="108000" tIns="108000" rIns="108000" bIns="108000">
            <a:noAutofit/>
          </a:bodyPr>
          <a:lstStyle/>
          <a:p>
            <a:r>
              <a:rPr lang="en-GB" dirty="0"/>
              <a:t>There has been some debate over whether Thomas Edison was the first person to invent the electric lightbulb.</a:t>
            </a:r>
          </a:p>
          <a:p>
            <a:r>
              <a:rPr lang="en-GB" dirty="0"/>
              <a:t>Other inventors had made early versions of electric lamps, including Henry Woodward and Mathew Evans, who later sold their idea to Edison.</a:t>
            </a:r>
          </a:p>
          <a:p>
            <a:r>
              <a:rPr lang="en-GB" dirty="0"/>
              <a:t>In 1850, Joseph Swan, a British inventor, began working on his own version of a lightbulb. In 1879, Swan was able to publically show a working lamp, the same year that Edison’s lightbulb was patented.</a:t>
            </a:r>
          </a:p>
          <a:p>
            <a:r>
              <a:rPr lang="en-GB" dirty="0"/>
              <a:t>In order to avoid competing, Edison and Swan joined companies in 1883 to form Edison and Swan Electric Light Company.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5469622" y="3691511"/>
            <a:ext cx="2840730" cy="2080114"/>
          </a:xfrm>
          <a:prstGeom prst="roundRect">
            <a:avLst/>
          </a:prstGeom>
          <a:solidFill>
            <a:srgbClr val="FEAF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b="1" dirty="0"/>
              <a:t>Did You Know…?</a:t>
            </a:r>
          </a:p>
          <a:p>
            <a:r>
              <a:rPr lang="en-GB" dirty="0"/>
              <a:t>Joseph Swan’s house in Gateshead, ‘Underhill’, was the first house to have working lightbulbs installed.</a:t>
            </a:r>
          </a:p>
        </p:txBody>
      </p:sp>
      <p:pic>
        <p:nvPicPr>
          <p:cNvPr id="7" name="Picture 2" descr="File:Joseph Wilson Swa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7064" y="1338977"/>
            <a:ext cx="1542085" cy="2185945"/>
          </a:xfrm>
          <a:prstGeom prst="rect">
            <a:avLst/>
          </a:prstGeom>
          <a:noFill/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12173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Making Friends</a:t>
            </a:r>
          </a:p>
        </p:txBody>
      </p:sp>
      <p:sp>
        <p:nvSpPr>
          <p:cNvPr id="22" name="Content Placeholder 21"/>
          <p:cNvSpPr>
            <a:spLocks noGrp="1"/>
          </p:cNvSpPr>
          <p:nvPr>
            <p:ph idx="1"/>
          </p:nvPr>
        </p:nvSpPr>
        <p:spPr/>
        <p:txBody>
          <a:bodyPr lIns="108000" tIns="108000" rIns="108000" bIns="108000"/>
          <a:lstStyle/>
          <a:p>
            <a:r>
              <a:rPr lang="en-GB" dirty="0"/>
              <a:t>Soon, the car maker Henry Ford asked Thomas Edison to design a battery for a car to start itself. Edison did this, and Ford and Edison became great friends.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1817" y="3024632"/>
            <a:ext cx="4490835" cy="2619653"/>
          </a:xfrm>
          <a:prstGeom prst="rect">
            <a:avLst/>
          </a:prstGeom>
          <a:ln w="60325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806483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Other Inventions</a:t>
            </a:r>
          </a:p>
        </p:txBody>
      </p:sp>
      <p:sp>
        <p:nvSpPr>
          <p:cNvPr id="22" name="Content Placeholder 21"/>
          <p:cNvSpPr>
            <a:spLocks noGrp="1"/>
          </p:cNvSpPr>
          <p:nvPr>
            <p:ph idx="1"/>
          </p:nvPr>
        </p:nvSpPr>
        <p:spPr/>
        <p:txBody>
          <a:bodyPr lIns="108000" tIns="108000" rIns="108000" bIns="108000"/>
          <a:lstStyle/>
          <a:p>
            <a:r>
              <a:rPr lang="en-GB" dirty="0"/>
              <a:t>Edison invented a machine called a </a:t>
            </a:r>
            <a:r>
              <a:rPr lang="en-GB" dirty="0" err="1"/>
              <a:t>kinetograph</a:t>
            </a:r>
            <a:r>
              <a:rPr lang="en-GB" dirty="0"/>
              <a:t> that could crush</a:t>
            </a:r>
            <a:br>
              <a:rPr lang="en-GB" dirty="0"/>
            </a:br>
            <a:r>
              <a:rPr lang="en-GB" dirty="0"/>
              <a:t>rocks that had been brought up from the mines. </a:t>
            </a:r>
          </a:p>
          <a:p>
            <a:r>
              <a:rPr lang="en-GB" dirty="0"/>
              <a:t>He also developed the carbon transmitter that improved the sound heard down a telephone line.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1817" y="3484464"/>
            <a:ext cx="4490835" cy="2013026"/>
          </a:xfrm>
          <a:prstGeom prst="rect">
            <a:avLst/>
          </a:prstGeom>
          <a:ln w="60325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408707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A Super Inventor</a:t>
            </a:r>
          </a:p>
        </p:txBody>
      </p:sp>
      <p:sp>
        <p:nvSpPr>
          <p:cNvPr id="22" name="Content Placeholder 21"/>
          <p:cNvSpPr>
            <a:spLocks noGrp="1"/>
          </p:cNvSpPr>
          <p:nvPr>
            <p:ph idx="1"/>
          </p:nvPr>
        </p:nvSpPr>
        <p:spPr/>
        <p:txBody>
          <a:bodyPr lIns="108000" tIns="108000" rIns="108000" bIns="108000"/>
          <a:lstStyle/>
          <a:p>
            <a:r>
              <a:rPr lang="en-GB" dirty="0"/>
              <a:t>Thomas Edison was a very careful worker, who is now known as</a:t>
            </a:r>
            <a:br>
              <a:rPr lang="en-GB" dirty="0"/>
            </a:br>
            <a:r>
              <a:rPr lang="en-GB" dirty="0"/>
              <a:t>one of the most important inventors in history.</a:t>
            </a:r>
          </a:p>
          <a:p>
            <a:r>
              <a:rPr lang="en-GB" dirty="0"/>
              <a:t>He managed to encourage very important people to support his inventions and put money into them, so that he had the time to</a:t>
            </a:r>
            <a:br>
              <a:rPr lang="en-GB" dirty="0"/>
            </a:br>
            <a:r>
              <a:rPr lang="en-GB" dirty="0"/>
              <a:t>work on them properly.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5491" y="3356320"/>
            <a:ext cx="2093018" cy="2510801"/>
          </a:xfrm>
          <a:prstGeom prst="rect">
            <a:avLst/>
          </a:prstGeom>
          <a:ln w="60325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4664003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The End of an Inventor</a:t>
            </a:r>
          </a:p>
        </p:txBody>
      </p:sp>
      <p:sp>
        <p:nvSpPr>
          <p:cNvPr id="22" name="Content Placeholder 21"/>
          <p:cNvSpPr>
            <a:spLocks noGrp="1"/>
          </p:cNvSpPr>
          <p:nvPr>
            <p:ph idx="1"/>
          </p:nvPr>
        </p:nvSpPr>
        <p:spPr/>
        <p:txBody>
          <a:bodyPr lIns="108000" tIns="108000" rIns="108000" bIns="108000"/>
          <a:lstStyle/>
          <a:p>
            <a:r>
              <a:rPr lang="en-GB" dirty="0"/>
              <a:t>Thomas Edison died in 1931 from problems with diabetes. He was 84 years-old. </a:t>
            </a:r>
          </a:p>
          <a:p>
            <a:r>
              <a:rPr lang="en-GB" dirty="0"/>
              <a:t>Almost everyone in the world has used at least one of his inventions: the electric lightbulb. We are still using them today, over 100 years later!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7998" y="3229232"/>
            <a:ext cx="1778473" cy="2607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89502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1329</TotalTime>
  <Words>595</Words>
  <Application>Microsoft Office PowerPoint</Application>
  <PresentationFormat>On-screen Show (4:3)</PresentationFormat>
  <Paragraphs>45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0" baseType="lpstr">
      <vt:lpstr>Arial</vt:lpstr>
      <vt:lpstr>Tuffy</vt:lpstr>
      <vt:lpstr>Twinkl SemiBold</vt:lpstr>
      <vt:lpstr>Twinkl</vt:lpstr>
      <vt:lpstr>Calibri</vt:lpstr>
      <vt:lpstr>Sassoon Infant Rg</vt:lpstr>
      <vt:lpstr>Office Theme</vt:lpstr>
      <vt:lpstr>PowerPoint Presentation</vt:lpstr>
      <vt:lpstr>His Childhood</vt:lpstr>
      <vt:lpstr>Teenage Years</vt:lpstr>
      <vt:lpstr>Edison First Job</vt:lpstr>
      <vt:lpstr>Losing His Job</vt:lpstr>
      <vt:lpstr>His First Invention</vt:lpstr>
      <vt:lpstr>The First Electric Lightbulb</vt:lpstr>
      <vt:lpstr>The First Electric Lightbulb</vt:lpstr>
      <vt:lpstr>Making Friends</vt:lpstr>
      <vt:lpstr>Other Inventions</vt:lpstr>
      <vt:lpstr>A Super Inventor</vt:lpstr>
      <vt:lpstr>The End of an Inventor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Lydia Fay</cp:lastModifiedBy>
  <cp:revision>133</cp:revision>
  <dcterms:created xsi:type="dcterms:W3CDTF">2014-10-01T16:09:27Z</dcterms:created>
  <dcterms:modified xsi:type="dcterms:W3CDTF">2019-01-19T15:38:43Z</dcterms:modified>
</cp:coreProperties>
</file>