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2" r:id="rId4"/>
    <p:sldId id="257" r:id="rId5"/>
    <p:sldId id="263" r:id="rId6"/>
    <p:sldId id="259" r:id="rId7"/>
    <p:sldId id="261" r:id="rId8"/>
    <p:sldId id="264" r:id="rId9"/>
    <p:sldId id="266" r:id="rId10"/>
    <p:sldId id="267" r:id="rId11"/>
    <p:sldId id="260"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e Wiffen" initials="KW" lastIdx="1" clrIdx="0">
    <p:extLst>
      <p:ext uri="{19B8F6BF-5375-455C-9EA6-DF929625EA0E}">
        <p15:presenceInfo xmlns:p15="http://schemas.microsoft.com/office/powerpoint/2012/main" userId="S::k.wiffen@therocheschool.co.uk::2c15aacd-e786-4ea6-85f3-8bdb74e4a28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6" d="100"/>
          <a:sy n="86" d="100"/>
        </p:scale>
        <p:origin x="514"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CD82FA41-AA65-48B8-97DB-2F85D677B036}" type="datetimeFigureOut">
              <a:rPr lang="en-GB" smtClean="0"/>
              <a:t>15/09/2024</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FD4CE5A6-A41B-4EFC-8AC8-B5BE4B0DCC6A}"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55392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82FA41-AA65-48B8-97DB-2F85D677B036}"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4CE5A6-A41B-4EFC-8AC8-B5BE4B0DCC6A}" type="slidenum">
              <a:rPr lang="en-GB" smtClean="0"/>
              <a:t>‹#›</a:t>
            </a:fld>
            <a:endParaRPr lang="en-GB"/>
          </a:p>
        </p:txBody>
      </p:sp>
    </p:spTree>
    <p:extLst>
      <p:ext uri="{BB962C8B-B14F-4D97-AF65-F5344CB8AC3E}">
        <p14:creationId xmlns:p14="http://schemas.microsoft.com/office/powerpoint/2010/main" val="609842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D82FA41-AA65-48B8-97DB-2F85D677B036}"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4CE5A6-A41B-4EFC-8AC8-B5BE4B0DCC6A}"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6636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D82FA41-AA65-48B8-97DB-2F85D677B036}" type="datetimeFigureOut">
              <a:rPr lang="en-GB" smtClean="0"/>
              <a:t>15/09/2024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4CE5A6-A41B-4EFC-8AC8-B5BE4B0DCC6A}" type="slidenum">
              <a:rPr lang="en-GB" smtClean="0"/>
              <a:t>‹#›</a:t>
            </a:fld>
            <a:endParaRPr lang="en-GB"/>
          </a:p>
        </p:txBody>
      </p:sp>
    </p:spTree>
    <p:extLst>
      <p:ext uri="{BB962C8B-B14F-4D97-AF65-F5344CB8AC3E}">
        <p14:creationId xmlns:p14="http://schemas.microsoft.com/office/powerpoint/2010/main" val="36637831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D82FA41-AA65-48B8-97DB-2F85D677B036}" type="datetimeFigureOut">
              <a:rPr lang="en-GB" smtClean="0"/>
              <a:t>15/09/2024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D4CE5A6-A41B-4EFC-8AC8-B5BE4B0DCC6A}" type="slidenum">
              <a:rPr lang="en-GB" smtClean="0"/>
              <a:t>‹#›</a:t>
            </a:fld>
            <a:endParaRPr lang="en-GB"/>
          </a:p>
        </p:txBody>
      </p:sp>
    </p:spTree>
    <p:extLst>
      <p:ext uri="{BB962C8B-B14F-4D97-AF65-F5344CB8AC3E}">
        <p14:creationId xmlns:p14="http://schemas.microsoft.com/office/powerpoint/2010/main" val="837721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D82FA41-AA65-48B8-97DB-2F85D677B036}" type="datetimeFigureOut">
              <a:rPr lang="en-GB" smtClean="0"/>
              <a:t>15/09/2024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D4CE5A6-A41B-4EFC-8AC8-B5BE4B0DCC6A}" type="slidenum">
              <a:rPr lang="en-GB" smtClean="0"/>
              <a:t>‹#›</a:t>
            </a:fld>
            <a:endParaRPr lang="en-GB"/>
          </a:p>
        </p:txBody>
      </p:sp>
    </p:spTree>
    <p:extLst>
      <p:ext uri="{BB962C8B-B14F-4D97-AF65-F5344CB8AC3E}">
        <p14:creationId xmlns:p14="http://schemas.microsoft.com/office/powerpoint/2010/main" val="4095993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D82FA41-AA65-48B8-97DB-2F85D677B036}" type="datetimeFigureOut">
              <a:rPr lang="en-GB" smtClean="0"/>
              <a:t>15/09/2024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D4CE5A6-A41B-4EFC-8AC8-B5BE4B0DCC6A}" type="slidenum">
              <a:rPr lang="en-GB" smtClean="0"/>
              <a:t>‹#›</a:t>
            </a:fld>
            <a:endParaRPr lang="en-GB"/>
          </a:p>
        </p:txBody>
      </p:sp>
    </p:spTree>
    <p:extLst>
      <p:ext uri="{BB962C8B-B14F-4D97-AF65-F5344CB8AC3E}">
        <p14:creationId xmlns:p14="http://schemas.microsoft.com/office/powerpoint/2010/main" val="2990984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D82FA41-AA65-48B8-97DB-2F85D677B036}" type="datetimeFigureOut">
              <a:rPr lang="en-GB" smtClean="0"/>
              <a:t>15/09/2024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4CE5A6-A41B-4EFC-8AC8-B5BE4B0DCC6A}" type="slidenum">
              <a:rPr lang="en-GB" smtClean="0"/>
              <a:t>‹#›</a:t>
            </a:fld>
            <a:endParaRPr lang="en-GB"/>
          </a:p>
        </p:txBody>
      </p:sp>
    </p:spTree>
    <p:extLst>
      <p:ext uri="{BB962C8B-B14F-4D97-AF65-F5344CB8AC3E}">
        <p14:creationId xmlns:p14="http://schemas.microsoft.com/office/powerpoint/2010/main" val="1152409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D82FA41-AA65-48B8-97DB-2F85D677B036}" type="datetimeFigureOut">
              <a:rPr lang="en-GB" smtClean="0"/>
              <a:t>15/09/2024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D4CE5A6-A41B-4EFC-8AC8-B5BE4B0DCC6A}" type="slidenum">
              <a:rPr lang="en-GB" smtClean="0"/>
              <a:t>‹#›</a:t>
            </a:fld>
            <a:endParaRPr lang="en-GB"/>
          </a:p>
        </p:txBody>
      </p:sp>
    </p:spTree>
    <p:extLst>
      <p:ext uri="{BB962C8B-B14F-4D97-AF65-F5344CB8AC3E}">
        <p14:creationId xmlns:p14="http://schemas.microsoft.com/office/powerpoint/2010/main" val="42515918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82FA41-AA65-48B8-97DB-2F85D677B036}"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4CE5A6-A41B-4EFC-8AC8-B5BE4B0DCC6A}" type="slidenum">
              <a:rPr lang="en-GB" smtClean="0"/>
              <a:t>‹#›</a:t>
            </a:fld>
            <a:endParaRPr lang="en-GB"/>
          </a:p>
        </p:txBody>
      </p:sp>
    </p:spTree>
    <p:extLst>
      <p:ext uri="{BB962C8B-B14F-4D97-AF65-F5344CB8AC3E}">
        <p14:creationId xmlns:p14="http://schemas.microsoft.com/office/powerpoint/2010/main" val="268997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D82FA41-AA65-48B8-97DB-2F85D677B036}"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D4CE5A6-A41B-4EFC-8AC8-B5BE4B0DCC6A}" type="slidenum">
              <a:rPr lang="en-GB" smtClean="0"/>
              <a:t>‹#›</a:t>
            </a:fld>
            <a:endParaRPr lang="en-GB"/>
          </a:p>
        </p:txBody>
      </p:sp>
    </p:spTree>
    <p:extLst>
      <p:ext uri="{BB962C8B-B14F-4D97-AF65-F5344CB8AC3E}">
        <p14:creationId xmlns:p14="http://schemas.microsoft.com/office/powerpoint/2010/main" val="24643025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CD82FA41-AA65-48B8-97DB-2F85D677B036}" type="datetimeFigureOut">
              <a:rPr lang="en-GB" smtClean="0"/>
              <a:t>15/09/2024</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FD4CE5A6-A41B-4EFC-8AC8-B5BE4B0DCC6A}" type="slidenum">
              <a:rPr lang="en-GB" smtClean="0"/>
              <a:t>‹#›</a:t>
            </a:fld>
            <a:endParaRPr lang="en-GB"/>
          </a:p>
        </p:txBody>
      </p:sp>
    </p:spTree>
    <p:extLst>
      <p:ext uri="{BB962C8B-B14F-4D97-AF65-F5344CB8AC3E}">
        <p14:creationId xmlns:p14="http://schemas.microsoft.com/office/powerpoint/2010/main" val="42144824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jpeg"/><Relationship Id="rId12"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e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jpeg"/><Relationship Id="rId4" Type="http://schemas.openxmlformats.org/officeDocument/2006/relationships/image" Target="../media/image8.png"/><Relationship Id="rId9" Type="http://schemas.openxmlformats.org/officeDocument/2006/relationships/image" Target="../media/image13.jpeg"/></Relationships>
</file>

<file path=ppt/slides/_rels/slide6.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jpe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Layout" Target="../slideLayouts/slideLayout6.xml"/><Relationship Id="rId6" Type="http://schemas.openxmlformats.org/officeDocument/2006/relationships/image" Target="../media/image22.png"/><Relationship Id="rId11" Type="http://schemas.openxmlformats.org/officeDocument/2006/relationships/image" Target="../media/image27.jpeg"/><Relationship Id="rId5" Type="http://schemas.openxmlformats.org/officeDocument/2006/relationships/image" Target="../media/image21.jpeg"/><Relationship Id="rId10" Type="http://schemas.openxmlformats.org/officeDocument/2006/relationships/image" Target="../media/image26.png"/><Relationship Id="rId4" Type="http://schemas.openxmlformats.org/officeDocument/2006/relationships/image" Target="../media/image20.jpeg"/><Relationship Id="rId9" Type="http://schemas.openxmlformats.org/officeDocument/2006/relationships/image" Target="../media/image25.jpeg"/></Relationships>
</file>

<file path=ppt/slides/_rels/slide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6.xml"/><Relationship Id="rId5" Type="http://schemas.openxmlformats.org/officeDocument/2006/relationships/image" Target="../media/image33.jpeg"/><Relationship Id="rId4" Type="http://schemas.openxmlformats.org/officeDocument/2006/relationships/image" Target="../media/image32.jpeg"/></Relationships>
</file>

<file path=ppt/slides/_rels/slide1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6.xml"/><Relationship Id="rId4" Type="http://schemas.openxmlformats.org/officeDocument/2006/relationships/image" Target="../media/image36.jpeg"/></Relationships>
</file>

<file path=ppt/slides/_rels/slide11.xml.rels><?xml version="1.0" encoding="UTF-8" standalone="yes"?>
<Relationships xmlns="http://schemas.openxmlformats.org/package/2006/relationships"><Relationship Id="rId8" Type="http://schemas.openxmlformats.org/officeDocument/2006/relationships/hyperlink" Target="https://www.pinterest.co.uk/" TargetMode="External"/><Relationship Id="rId3" Type="http://schemas.openxmlformats.org/officeDocument/2006/relationships/hyperlink" Target="http://www.mathsphere.co.uk/resources/MathSphereSampleWorksheets.htm" TargetMode="External"/><Relationship Id="rId7" Type="http://schemas.openxmlformats.org/officeDocument/2006/relationships/hyperlink" Target="http://www.crickweb.co.uk/" TargetMode="External"/><Relationship Id="rId2" Type="http://schemas.openxmlformats.org/officeDocument/2006/relationships/hyperlink" Target="https://www.topmarks.co.uk/maths-games/hit-the-button" TargetMode="External"/><Relationship Id="rId1" Type="http://schemas.openxmlformats.org/officeDocument/2006/relationships/slideLayout" Target="../slideLayouts/slideLayout6.xml"/><Relationship Id="rId6" Type="http://schemas.openxmlformats.org/officeDocument/2006/relationships/hyperlink" Target="https://www.bbc.co.uk/cbeebies/games" TargetMode="External"/><Relationship Id="rId11" Type="http://schemas.openxmlformats.org/officeDocument/2006/relationships/image" Target="../media/image37.png"/><Relationship Id="rId5" Type="http://schemas.openxmlformats.org/officeDocument/2006/relationships/hyperlink" Target="https://www.busythings.co.uk/" TargetMode="External"/><Relationship Id="rId10" Type="http://schemas.openxmlformats.org/officeDocument/2006/relationships/hyperlink" Target="https://www.bbc.co.uk/bitesize/articles/zks4kmn?fbclid=IwAR357cwmtmUmaOnHhRVPR5Az4k5OvKP6lrsYs9ZoYAadD5nfcOLzz0GHbCI" TargetMode="External"/><Relationship Id="rId4" Type="http://schemas.openxmlformats.org/officeDocument/2006/relationships/hyperlink" Target="https://www.mathsisfun.com/" TargetMode="External"/><Relationship Id="rId9" Type="http://schemas.openxmlformats.org/officeDocument/2006/relationships/hyperlink" Target="https://www.youtubekids.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9F4E6-A289-4987-B421-3A00347CBBD5}"/>
              </a:ext>
            </a:extLst>
          </p:cNvPr>
          <p:cNvSpPr>
            <a:spLocks noGrp="1"/>
          </p:cNvSpPr>
          <p:nvPr>
            <p:ph type="ctrTitle"/>
          </p:nvPr>
        </p:nvSpPr>
        <p:spPr>
          <a:xfrm>
            <a:off x="3754419" y="596826"/>
            <a:ext cx="4683161" cy="3114698"/>
          </a:xfrm>
        </p:spPr>
        <p:txBody>
          <a:bodyPr>
            <a:normAutofit/>
          </a:bodyPr>
          <a:lstStyle/>
          <a:p>
            <a:r>
              <a:rPr lang="en-US" sz="5600" b="1" dirty="0">
                <a:solidFill>
                  <a:schemeClr val="bg1"/>
                </a:solidFill>
                <a:latin typeface="Sassoon Infant Std" panose="020B0503020103030203" pitchFamily="34" charset="0"/>
              </a:rPr>
              <a:t>Reception </a:t>
            </a:r>
            <a:r>
              <a:rPr lang="en-US" sz="5600" b="1" dirty="0" err="1">
                <a:solidFill>
                  <a:schemeClr val="bg1"/>
                </a:solidFill>
                <a:latin typeface="Sassoon Infant Std" panose="020B0503020103030203" pitchFamily="34" charset="0"/>
              </a:rPr>
              <a:t>Maths</a:t>
            </a:r>
            <a:endParaRPr lang="en-GB" sz="5600" b="1" dirty="0">
              <a:solidFill>
                <a:schemeClr val="bg1"/>
              </a:solidFill>
              <a:latin typeface="Sassoon Infant Std" panose="020B0503020103030203" pitchFamily="34" charset="0"/>
            </a:endParaRPr>
          </a:p>
        </p:txBody>
      </p:sp>
      <p:sp>
        <p:nvSpPr>
          <p:cNvPr id="3" name="Subtitle 2">
            <a:extLst>
              <a:ext uri="{FF2B5EF4-FFF2-40B4-BE49-F238E27FC236}">
                <a16:creationId xmlns:a16="http://schemas.microsoft.com/office/drawing/2014/main" id="{78092CA3-D454-4BF8-84B2-80D763A946DC}"/>
              </a:ext>
            </a:extLst>
          </p:cNvPr>
          <p:cNvSpPr>
            <a:spLocks noGrp="1"/>
          </p:cNvSpPr>
          <p:nvPr>
            <p:ph type="subTitle" idx="1"/>
          </p:nvPr>
        </p:nvSpPr>
        <p:spPr>
          <a:xfrm>
            <a:off x="4354513" y="4337072"/>
            <a:ext cx="3506264" cy="1671616"/>
          </a:xfrm>
        </p:spPr>
        <p:txBody>
          <a:bodyPr>
            <a:normAutofit/>
          </a:bodyPr>
          <a:lstStyle/>
          <a:p>
            <a:r>
              <a:rPr lang="en-US" dirty="0">
                <a:solidFill>
                  <a:schemeClr val="bg1"/>
                </a:solidFill>
                <a:latin typeface="Sassoon Infant Std" panose="020B0503020103030203" pitchFamily="34" charset="0"/>
              </a:rPr>
              <a:t>2024 / 2025</a:t>
            </a:r>
            <a:endParaRPr lang="en-GB" dirty="0">
              <a:solidFill>
                <a:schemeClr val="bg1"/>
              </a:solidFill>
              <a:latin typeface="Sassoon Infant Std" panose="020B0503020103030203" pitchFamily="34" charset="0"/>
            </a:endParaRPr>
          </a:p>
        </p:txBody>
      </p:sp>
      <p:pic>
        <p:nvPicPr>
          <p:cNvPr id="2050" name="Picture 2" descr="Different Class Schoolwear">
            <a:extLst>
              <a:ext uri="{FF2B5EF4-FFF2-40B4-BE49-F238E27FC236}">
                <a16:creationId xmlns:a16="http://schemas.microsoft.com/office/drawing/2014/main" id="{71DF63EA-5D46-4C76-9E14-F04E6CAE3D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94419" y="596826"/>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1773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9DD28-62E7-4506-AF09-4BE78FE742EC}"/>
              </a:ext>
            </a:extLst>
          </p:cNvPr>
          <p:cNvSpPr>
            <a:spLocks noGrp="1"/>
          </p:cNvSpPr>
          <p:nvPr>
            <p:ph type="title"/>
          </p:nvPr>
        </p:nvSpPr>
        <p:spPr/>
        <p:txBody>
          <a:bodyPr/>
          <a:lstStyle/>
          <a:p>
            <a:pPr algn="ctr"/>
            <a:r>
              <a:rPr lang="en-US" b="1" u="sng" dirty="0">
                <a:latin typeface="Sassoon Infant Std" panose="020B0503020103030203" pitchFamily="34" charset="0"/>
              </a:rPr>
              <a:t> </a:t>
            </a:r>
            <a:endParaRPr lang="en-GB" b="1" u="sng" dirty="0">
              <a:latin typeface="Sassoon Infant Std" panose="020B0503020103030203" pitchFamily="34" charset="0"/>
            </a:endParaRPr>
          </a:p>
        </p:txBody>
      </p:sp>
      <p:sp>
        <p:nvSpPr>
          <p:cNvPr id="3" name="TextBox 2">
            <a:extLst>
              <a:ext uri="{FF2B5EF4-FFF2-40B4-BE49-F238E27FC236}">
                <a16:creationId xmlns:a16="http://schemas.microsoft.com/office/drawing/2014/main" id="{F8407BC4-0FBB-4525-A4CB-9C8E024827E3}"/>
              </a:ext>
            </a:extLst>
          </p:cNvPr>
          <p:cNvSpPr txBox="1"/>
          <p:nvPr/>
        </p:nvSpPr>
        <p:spPr>
          <a:xfrm>
            <a:off x="540798" y="893118"/>
            <a:ext cx="10066788" cy="4827091"/>
          </a:xfrm>
          <a:prstGeom prst="rect">
            <a:avLst/>
          </a:prstGeom>
          <a:noFill/>
        </p:spPr>
        <p:txBody>
          <a:bodyPr wrap="square" rtlCol="0">
            <a:spAutoFit/>
          </a:bodyPr>
          <a:lstStyle/>
          <a:p>
            <a:pPr marL="914400" lvl="1" indent="-457200">
              <a:lnSpc>
                <a:spcPct val="250000"/>
              </a:lnSpc>
              <a:buFont typeface="Arial" panose="020B0604020202020204" pitchFamily="34" charset="0"/>
              <a:buChar char="•"/>
            </a:pPr>
            <a:r>
              <a:rPr lang="en-US" sz="3200" dirty="0">
                <a:latin typeface="Sassoon Infant Std" panose="020B0503020103030203" pitchFamily="34" charset="0"/>
              </a:rPr>
              <a:t>What do we do in school?</a:t>
            </a:r>
          </a:p>
          <a:p>
            <a:pPr marL="914400" lvl="1" indent="-457200">
              <a:lnSpc>
                <a:spcPct val="250000"/>
              </a:lnSpc>
              <a:buFont typeface="Arial" panose="020B0604020202020204" pitchFamily="34" charset="0"/>
              <a:buChar char="•"/>
            </a:pPr>
            <a:r>
              <a:rPr lang="en-US" sz="3200" dirty="0">
                <a:latin typeface="Sassoon Infant Std" panose="020B0503020103030203" pitchFamily="34" charset="0"/>
              </a:rPr>
              <a:t>What does the curriculum look like?</a:t>
            </a:r>
          </a:p>
          <a:p>
            <a:pPr marL="914400" lvl="1" indent="-457200">
              <a:lnSpc>
                <a:spcPct val="250000"/>
              </a:lnSpc>
              <a:buFont typeface="Arial" panose="020B0604020202020204" pitchFamily="34" charset="0"/>
              <a:buChar char="•"/>
            </a:pPr>
            <a:r>
              <a:rPr lang="en-US" sz="3200" dirty="0">
                <a:latin typeface="Sassoon Infant Std" panose="020B0503020103030203" pitchFamily="34" charset="0"/>
              </a:rPr>
              <a:t>Useful resources – Physical, books and websites </a:t>
            </a:r>
            <a:endParaRPr lang="en-GB" sz="3200" dirty="0">
              <a:latin typeface="Sassoon Infant Std" panose="020B0503020103030203" pitchFamily="34" charset="0"/>
            </a:endParaRPr>
          </a:p>
          <a:p>
            <a:pPr marL="914400" lvl="1" indent="-457200">
              <a:lnSpc>
                <a:spcPct val="250000"/>
              </a:lnSpc>
              <a:buFont typeface="Arial" panose="020B0604020202020204" pitchFamily="34" charset="0"/>
              <a:buChar char="•"/>
            </a:pPr>
            <a:r>
              <a:rPr lang="en-US" sz="3200" dirty="0">
                <a:latin typeface="Sassoon Infant Std" panose="020B0503020103030203" pitchFamily="34" charset="0"/>
              </a:rPr>
              <a:t>How you can help at home </a:t>
            </a:r>
          </a:p>
        </p:txBody>
      </p:sp>
      <p:pic>
        <p:nvPicPr>
          <p:cNvPr id="2050" name="Picture 2" descr="EYFS: Making patterns with Numicon shapes - YouTube">
            <a:extLst>
              <a:ext uri="{FF2B5EF4-FFF2-40B4-BE49-F238E27FC236}">
                <a16:creationId xmlns:a16="http://schemas.microsoft.com/office/drawing/2014/main" id="{BB086EA2-9B36-404A-B531-E0CEE68AA7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1014" y="391526"/>
            <a:ext cx="4164938" cy="2342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31139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D5D32-910A-4F5B-BC03-E9547B0CE1C2}"/>
              </a:ext>
            </a:extLst>
          </p:cNvPr>
          <p:cNvSpPr>
            <a:spLocks noGrp="1"/>
          </p:cNvSpPr>
          <p:nvPr>
            <p:ph type="title"/>
          </p:nvPr>
        </p:nvSpPr>
        <p:spPr>
          <a:xfrm>
            <a:off x="1034025" y="318267"/>
            <a:ext cx="9875520" cy="1356360"/>
          </a:xfrm>
        </p:spPr>
        <p:txBody>
          <a:bodyPr/>
          <a:lstStyle/>
          <a:p>
            <a:pPr algn="ctr"/>
            <a:r>
              <a:rPr lang="en-US" b="1" u="sng" dirty="0">
                <a:latin typeface="Sassoon Infant Std" panose="020B0503020103030203" pitchFamily="34" charset="0"/>
              </a:rPr>
              <a:t>The curriculum in school </a:t>
            </a:r>
            <a:endParaRPr lang="en-GB" b="1" u="sng" dirty="0">
              <a:latin typeface="Sassoon Infant Std" panose="020B0503020103030203" pitchFamily="34" charset="0"/>
            </a:endParaRPr>
          </a:p>
        </p:txBody>
      </p:sp>
      <p:sp>
        <p:nvSpPr>
          <p:cNvPr id="3" name="Content Placeholder 2">
            <a:extLst>
              <a:ext uri="{FF2B5EF4-FFF2-40B4-BE49-F238E27FC236}">
                <a16:creationId xmlns:a16="http://schemas.microsoft.com/office/drawing/2014/main" id="{DC88C2C0-CCC4-4E94-8224-37BDD2EE0EF3}"/>
              </a:ext>
            </a:extLst>
          </p:cNvPr>
          <p:cNvSpPr>
            <a:spLocks noGrp="1"/>
          </p:cNvSpPr>
          <p:nvPr>
            <p:ph idx="1"/>
          </p:nvPr>
        </p:nvSpPr>
        <p:spPr>
          <a:xfrm>
            <a:off x="1034025" y="1381664"/>
            <a:ext cx="10668578" cy="4672907"/>
          </a:xfrm>
        </p:spPr>
        <p:txBody>
          <a:bodyPr>
            <a:normAutofit fontScale="92500" lnSpcReduction="20000"/>
          </a:bodyPr>
          <a:lstStyle/>
          <a:p>
            <a:pPr marL="0" indent="0">
              <a:buNone/>
            </a:pPr>
            <a:endParaRPr lang="en-US" sz="3300" i="1" dirty="0">
              <a:solidFill>
                <a:schemeClr val="tx1"/>
              </a:solidFill>
              <a:latin typeface="Sassoon Infant Std" panose="020B0503020103030203" pitchFamily="34" charset="0"/>
            </a:endParaRPr>
          </a:p>
          <a:p>
            <a:r>
              <a:rPr lang="en-US" sz="4400" dirty="0">
                <a:solidFill>
                  <a:schemeClr val="tx1"/>
                </a:solidFill>
                <a:latin typeface="Sassoon Infant Std" panose="020B0503020103030203" pitchFamily="34" charset="0"/>
              </a:rPr>
              <a:t>BBC Number blocks scheme alongside White Rose</a:t>
            </a:r>
          </a:p>
          <a:p>
            <a:endParaRPr lang="en-US" sz="4400" dirty="0">
              <a:solidFill>
                <a:schemeClr val="tx1"/>
              </a:solidFill>
              <a:latin typeface="Sassoon Infant Std" panose="020B0503020103030203" pitchFamily="34" charset="0"/>
            </a:endParaRPr>
          </a:p>
          <a:p>
            <a:r>
              <a:rPr lang="en-US" sz="4400" dirty="0" err="1">
                <a:solidFill>
                  <a:schemeClr val="tx1"/>
                </a:solidFill>
                <a:latin typeface="Sassoon Infant Std" panose="020B0503020103030203" pitchFamily="34" charset="0"/>
              </a:rPr>
              <a:t>Maths</a:t>
            </a:r>
            <a:r>
              <a:rPr lang="en-US" sz="4400" dirty="0">
                <a:solidFill>
                  <a:schemeClr val="tx1"/>
                </a:solidFill>
                <a:latin typeface="Sassoon Infant Std" panose="020B0503020103030203" pitchFamily="34" charset="0"/>
              </a:rPr>
              <a:t> Mastery approach, reasoning and problem solving </a:t>
            </a:r>
          </a:p>
          <a:p>
            <a:endParaRPr lang="en-US" sz="4400" dirty="0">
              <a:solidFill>
                <a:schemeClr val="tx1"/>
              </a:solidFill>
              <a:latin typeface="Sassoon Infant Std" panose="020B0503020103030203" pitchFamily="34" charset="0"/>
            </a:endParaRPr>
          </a:p>
          <a:p>
            <a:r>
              <a:rPr lang="en-US" sz="4400" dirty="0">
                <a:solidFill>
                  <a:schemeClr val="tx1"/>
                </a:solidFill>
                <a:latin typeface="Sassoon Infant Std" panose="020B0503020103030203" pitchFamily="34" charset="0"/>
              </a:rPr>
              <a:t>Books  </a:t>
            </a:r>
          </a:p>
          <a:p>
            <a:endParaRPr lang="en-GB" dirty="0"/>
          </a:p>
        </p:txBody>
      </p:sp>
      <p:pic>
        <p:nvPicPr>
          <p:cNvPr id="2050" name="Picture 2" descr="White Rose Maths (@WhiteRoseMaths) | Twitter">
            <a:extLst>
              <a:ext uri="{FF2B5EF4-FFF2-40B4-BE49-F238E27FC236}">
                <a16:creationId xmlns:a16="http://schemas.microsoft.com/office/drawing/2014/main" id="{AD40F3B4-6DE2-411D-8C7B-D6E9DA99CD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20950" y="4419152"/>
            <a:ext cx="1777189" cy="1777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31678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C17AAB1-11C3-4EC3-8E40-26C89F5503B9}"/>
              </a:ext>
            </a:extLst>
          </p:cNvPr>
          <p:cNvPicPr>
            <a:picLocks noChangeAspect="1"/>
          </p:cNvPicPr>
          <p:nvPr/>
        </p:nvPicPr>
        <p:blipFill>
          <a:blip r:embed="rId2"/>
          <a:stretch>
            <a:fillRect/>
          </a:stretch>
        </p:blipFill>
        <p:spPr>
          <a:xfrm>
            <a:off x="6969566" y="1370892"/>
            <a:ext cx="3886200" cy="5238750"/>
          </a:xfrm>
          <a:prstGeom prst="rect">
            <a:avLst/>
          </a:prstGeom>
        </p:spPr>
      </p:pic>
      <p:pic>
        <p:nvPicPr>
          <p:cNvPr id="5" name="Picture 4">
            <a:extLst>
              <a:ext uri="{FF2B5EF4-FFF2-40B4-BE49-F238E27FC236}">
                <a16:creationId xmlns:a16="http://schemas.microsoft.com/office/drawing/2014/main" id="{F722FF81-07B7-4856-B115-36DCB8304FC2}"/>
              </a:ext>
            </a:extLst>
          </p:cNvPr>
          <p:cNvPicPr>
            <a:picLocks noChangeAspect="1"/>
          </p:cNvPicPr>
          <p:nvPr/>
        </p:nvPicPr>
        <p:blipFill>
          <a:blip r:embed="rId3"/>
          <a:stretch>
            <a:fillRect/>
          </a:stretch>
        </p:blipFill>
        <p:spPr>
          <a:xfrm>
            <a:off x="1241916" y="1639364"/>
            <a:ext cx="4257675" cy="4895850"/>
          </a:xfrm>
          <a:prstGeom prst="rect">
            <a:avLst/>
          </a:prstGeom>
        </p:spPr>
      </p:pic>
      <p:sp>
        <p:nvSpPr>
          <p:cNvPr id="6" name="TextBox 5">
            <a:extLst>
              <a:ext uri="{FF2B5EF4-FFF2-40B4-BE49-F238E27FC236}">
                <a16:creationId xmlns:a16="http://schemas.microsoft.com/office/drawing/2014/main" id="{22BCCD8B-8E9F-4651-B2FC-DE31B52EDBE4}"/>
              </a:ext>
            </a:extLst>
          </p:cNvPr>
          <p:cNvSpPr txBox="1"/>
          <p:nvPr/>
        </p:nvSpPr>
        <p:spPr>
          <a:xfrm>
            <a:off x="845668" y="727218"/>
            <a:ext cx="5050173" cy="523220"/>
          </a:xfrm>
          <a:prstGeom prst="rect">
            <a:avLst/>
          </a:prstGeom>
          <a:noFill/>
        </p:spPr>
        <p:txBody>
          <a:bodyPr wrap="square" rtlCol="0">
            <a:spAutoFit/>
          </a:bodyPr>
          <a:lstStyle/>
          <a:p>
            <a:pPr algn="ctr"/>
            <a:r>
              <a:rPr lang="en-US" sz="2800" dirty="0">
                <a:latin typeface="Sassoon Infant Std" panose="020B0503020103030203" pitchFamily="34" charset="0"/>
              </a:rPr>
              <a:t>Development Matters Statements </a:t>
            </a:r>
            <a:endParaRPr lang="en-GB" sz="2800" dirty="0">
              <a:latin typeface="Sassoon Infant Std" panose="020B0503020103030203" pitchFamily="34" charset="0"/>
            </a:endParaRPr>
          </a:p>
        </p:txBody>
      </p:sp>
      <p:sp>
        <p:nvSpPr>
          <p:cNvPr id="7" name="TextBox 6">
            <a:extLst>
              <a:ext uri="{FF2B5EF4-FFF2-40B4-BE49-F238E27FC236}">
                <a16:creationId xmlns:a16="http://schemas.microsoft.com/office/drawing/2014/main" id="{286F4290-3CF3-4017-BC72-2E876C3BC863}"/>
              </a:ext>
            </a:extLst>
          </p:cNvPr>
          <p:cNvSpPr txBox="1"/>
          <p:nvPr/>
        </p:nvSpPr>
        <p:spPr>
          <a:xfrm>
            <a:off x="6709185" y="847672"/>
            <a:ext cx="4406962" cy="523220"/>
          </a:xfrm>
          <a:prstGeom prst="rect">
            <a:avLst/>
          </a:prstGeom>
          <a:noFill/>
        </p:spPr>
        <p:txBody>
          <a:bodyPr wrap="square" rtlCol="0">
            <a:spAutoFit/>
          </a:bodyPr>
          <a:lstStyle/>
          <a:p>
            <a:pPr algn="ctr"/>
            <a:r>
              <a:rPr lang="en-US" sz="2800" dirty="0">
                <a:latin typeface="Sassoon Infant Std" panose="020B0503020103030203" pitchFamily="34" charset="0"/>
              </a:rPr>
              <a:t>Early Learning Goal </a:t>
            </a:r>
            <a:endParaRPr lang="en-GB" sz="2800" dirty="0">
              <a:latin typeface="Sassoon Infant Std" panose="020B0503020103030203" pitchFamily="34" charset="0"/>
            </a:endParaRPr>
          </a:p>
        </p:txBody>
      </p:sp>
      <p:sp>
        <p:nvSpPr>
          <p:cNvPr id="9" name="TextBox 8">
            <a:extLst>
              <a:ext uri="{FF2B5EF4-FFF2-40B4-BE49-F238E27FC236}">
                <a16:creationId xmlns:a16="http://schemas.microsoft.com/office/drawing/2014/main" id="{4150AA24-2882-43F1-8F33-6FEBAAE811CC}"/>
              </a:ext>
            </a:extLst>
          </p:cNvPr>
          <p:cNvSpPr txBox="1"/>
          <p:nvPr/>
        </p:nvSpPr>
        <p:spPr>
          <a:xfrm>
            <a:off x="2024695" y="142443"/>
            <a:ext cx="8142610" cy="584775"/>
          </a:xfrm>
          <a:prstGeom prst="rect">
            <a:avLst/>
          </a:prstGeom>
          <a:noFill/>
        </p:spPr>
        <p:txBody>
          <a:bodyPr wrap="square">
            <a:spAutoFit/>
          </a:bodyPr>
          <a:lstStyle/>
          <a:p>
            <a:pPr algn="ctr"/>
            <a:r>
              <a:rPr lang="en-US" sz="3200" b="1" u="sng" dirty="0">
                <a:latin typeface="Sassoon Infant Std" panose="020B0503020103030203" pitchFamily="34" charset="0"/>
              </a:rPr>
              <a:t>The Early Years Foundation Stage curriculum </a:t>
            </a:r>
            <a:endParaRPr lang="en-GB" sz="3200" b="1" u="sng" dirty="0">
              <a:latin typeface="Sassoon Infant Std" panose="020B0503020103030203" pitchFamily="34" charset="0"/>
            </a:endParaRPr>
          </a:p>
        </p:txBody>
      </p:sp>
    </p:spTree>
    <p:extLst>
      <p:ext uri="{BB962C8B-B14F-4D97-AF65-F5344CB8AC3E}">
        <p14:creationId xmlns:p14="http://schemas.microsoft.com/office/powerpoint/2010/main" val="3180938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DB65597-774A-4E93-B7F5-F3C91700110C}"/>
              </a:ext>
            </a:extLst>
          </p:cNvPr>
          <p:cNvPicPr>
            <a:picLocks noChangeAspect="1"/>
          </p:cNvPicPr>
          <p:nvPr/>
        </p:nvPicPr>
        <p:blipFill>
          <a:blip r:embed="rId2"/>
          <a:stretch>
            <a:fillRect/>
          </a:stretch>
        </p:blipFill>
        <p:spPr>
          <a:xfrm>
            <a:off x="2167459" y="4754567"/>
            <a:ext cx="2230191" cy="2004841"/>
          </a:xfrm>
          <a:prstGeom prst="rect">
            <a:avLst/>
          </a:prstGeom>
        </p:spPr>
      </p:pic>
      <p:pic>
        <p:nvPicPr>
          <p:cNvPr id="5" name="Picture 4">
            <a:extLst>
              <a:ext uri="{FF2B5EF4-FFF2-40B4-BE49-F238E27FC236}">
                <a16:creationId xmlns:a16="http://schemas.microsoft.com/office/drawing/2014/main" id="{0C5BBF19-24DF-4058-817B-7C99FFE2B920}"/>
              </a:ext>
            </a:extLst>
          </p:cNvPr>
          <p:cNvPicPr>
            <a:picLocks noChangeAspect="1"/>
          </p:cNvPicPr>
          <p:nvPr/>
        </p:nvPicPr>
        <p:blipFill>
          <a:blip r:embed="rId3"/>
          <a:stretch>
            <a:fillRect/>
          </a:stretch>
        </p:blipFill>
        <p:spPr>
          <a:xfrm>
            <a:off x="7175957" y="4565382"/>
            <a:ext cx="2080097" cy="1845614"/>
          </a:xfrm>
          <a:prstGeom prst="rect">
            <a:avLst/>
          </a:prstGeom>
        </p:spPr>
      </p:pic>
      <p:pic>
        <p:nvPicPr>
          <p:cNvPr id="7" name="Picture 6">
            <a:extLst>
              <a:ext uri="{FF2B5EF4-FFF2-40B4-BE49-F238E27FC236}">
                <a16:creationId xmlns:a16="http://schemas.microsoft.com/office/drawing/2014/main" id="{31CC5646-CA07-4398-841D-E1B64EC27BB8}"/>
              </a:ext>
            </a:extLst>
          </p:cNvPr>
          <p:cNvPicPr>
            <a:picLocks noChangeAspect="1"/>
          </p:cNvPicPr>
          <p:nvPr/>
        </p:nvPicPr>
        <p:blipFill>
          <a:blip r:embed="rId4"/>
          <a:stretch>
            <a:fillRect/>
          </a:stretch>
        </p:blipFill>
        <p:spPr>
          <a:xfrm>
            <a:off x="4842223" y="4397577"/>
            <a:ext cx="2066925" cy="2181225"/>
          </a:xfrm>
          <a:prstGeom prst="rect">
            <a:avLst/>
          </a:prstGeom>
        </p:spPr>
      </p:pic>
      <p:pic>
        <p:nvPicPr>
          <p:cNvPr id="9" name="Picture 8">
            <a:extLst>
              <a:ext uri="{FF2B5EF4-FFF2-40B4-BE49-F238E27FC236}">
                <a16:creationId xmlns:a16="http://schemas.microsoft.com/office/drawing/2014/main" id="{B942C390-9270-48C1-BB14-1679A3A15E6E}"/>
              </a:ext>
            </a:extLst>
          </p:cNvPr>
          <p:cNvPicPr>
            <a:picLocks noChangeAspect="1"/>
          </p:cNvPicPr>
          <p:nvPr/>
        </p:nvPicPr>
        <p:blipFill>
          <a:blip r:embed="rId5"/>
          <a:stretch>
            <a:fillRect/>
          </a:stretch>
        </p:blipFill>
        <p:spPr>
          <a:xfrm>
            <a:off x="9616944" y="4278515"/>
            <a:ext cx="2419350" cy="2419350"/>
          </a:xfrm>
          <a:prstGeom prst="rect">
            <a:avLst/>
          </a:prstGeom>
        </p:spPr>
      </p:pic>
      <p:pic>
        <p:nvPicPr>
          <p:cNvPr id="3074" name="Picture 2" descr="The Very Hungry Caterpillar [Board Book]: Eric Carle : Carle, Eric, Carle,  Eric: Amazon.co.uk: Books">
            <a:extLst>
              <a:ext uri="{FF2B5EF4-FFF2-40B4-BE49-F238E27FC236}">
                <a16:creationId xmlns:a16="http://schemas.microsoft.com/office/drawing/2014/main" id="{49BD69F9-94BE-47E6-9513-5BA09A13AF7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07973" y="1866121"/>
            <a:ext cx="2852411" cy="203407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Oliver&amp;#39;s Vegetables : French, Vivian, Bartlett, Alison: Amazon.co.uk: Books">
            <a:extLst>
              <a:ext uri="{FF2B5EF4-FFF2-40B4-BE49-F238E27FC236}">
                <a16:creationId xmlns:a16="http://schemas.microsoft.com/office/drawing/2014/main" id="{0BC5DDFE-BC50-460D-AAFE-E726AEB277C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4532" y="4693023"/>
            <a:ext cx="1793694" cy="180059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he Very Busy Spider : Carle, Eric: Amazon.co.uk: Books">
            <a:extLst>
              <a:ext uri="{FF2B5EF4-FFF2-40B4-BE49-F238E27FC236}">
                <a16:creationId xmlns:a16="http://schemas.microsoft.com/office/drawing/2014/main" id="{B2EF78A1-4EAB-4EF1-9C2B-9F45283AA50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82347" y="2426579"/>
            <a:ext cx="2820237" cy="200484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The Bad-Tempered Ladybird: (Board Book) - Eric Carle : Carle, Eric:  Amazon.co.uk: Books">
            <a:extLst>
              <a:ext uri="{FF2B5EF4-FFF2-40B4-BE49-F238E27FC236}">
                <a16:creationId xmlns:a16="http://schemas.microsoft.com/office/drawing/2014/main" id="{D52721CF-D78C-4D5D-93B3-B6232B571A0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03285" y="1937489"/>
            <a:ext cx="2230191" cy="2233293"/>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Superworm Gift Edition Board Book by Julia Donaldson, Axel Scheffler |  Waterstones">
            <a:extLst>
              <a:ext uri="{FF2B5EF4-FFF2-40B4-BE49-F238E27FC236}">
                <a16:creationId xmlns:a16="http://schemas.microsoft.com/office/drawing/2014/main" id="{262CCE6A-3135-4E67-99CC-54719CC0184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94605" y="2266597"/>
            <a:ext cx="2221432" cy="2004842"/>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Zog by Julia Donaldson - Audiobook Card for Yoto Player – Yoto Limited">
            <a:extLst>
              <a:ext uri="{FF2B5EF4-FFF2-40B4-BE49-F238E27FC236}">
                <a16:creationId xmlns:a16="http://schemas.microsoft.com/office/drawing/2014/main" id="{AE9D3256-8B45-423E-8989-81D471403D5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80703" y="131248"/>
            <a:ext cx="1343985" cy="2135349"/>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The Princess and the Wizard : Donaldson, Julia, Monks, Lydia: Amazon.co.uk:  Books">
            <a:extLst>
              <a:ext uri="{FF2B5EF4-FFF2-40B4-BE49-F238E27FC236}">
                <a16:creationId xmlns:a16="http://schemas.microsoft.com/office/drawing/2014/main" id="{25471452-FE78-49EA-A445-F1BC257E400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041940" y="160135"/>
            <a:ext cx="1569357" cy="1567543"/>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The Dinosaur That Pooped a Planet! : Fletcher, Tom: Amazon.co.uk: Books">
            <a:extLst>
              <a:ext uri="{FF2B5EF4-FFF2-40B4-BE49-F238E27FC236}">
                <a16:creationId xmlns:a16="http://schemas.microsoft.com/office/drawing/2014/main" id="{C0661C17-2207-41D7-AC62-DB77609694EC}"/>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570653" y="134839"/>
            <a:ext cx="1555529" cy="1845615"/>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0034F47-E738-49A8-883B-2573CD51D5EE}"/>
              </a:ext>
            </a:extLst>
          </p:cNvPr>
          <p:cNvSpPr txBox="1"/>
          <p:nvPr/>
        </p:nvSpPr>
        <p:spPr>
          <a:xfrm>
            <a:off x="4777856" y="472137"/>
            <a:ext cx="4262584" cy="1015663"/>
          </a:xfrm>
          <a:prstGeom prst="rect">
            <a:avLst/>
          </a:prstGeom>
          <a:noFill/>
        </p:spPr>
        <p:txBody>
          <a:bodyPr wrap="square" rtlCol="0">
            <a:spAutoFit/>
          </a:bodyPr>
          <a:lstStyle/>
          <a:p>
            <a:r>
              <a:rPr lang="en-US" sz="6000" dirty="0" err="1">
                <a:latin typeface="Sassoon Infant Std" panose="020B0503020103030203" pitchFamily="34" charset="0"/>
              </a:rPr>
              <a:t>Maths</a:t>
            </a:r>
            <a:r>
              <a:rPr lang="en-US" sz="6000" dirty="0">
                <a:latin typeface="Sassoon Infant Std" panose="020B0503020103030203" pitchFamily="34" charset="0"/>
              </a:rPr>
              <a:t> books</a:t>
            </a:r>
            <a:endParaRPr lang="en-GB" sz="6000" dirty="0">
              <a:latin typeface="Sassoon Infant Std" panose="020B0503020103030203" pitchFamily="34" charset="0"/>
            </a:endParaRPr>
          </a:p>
        </p:txBody>
      </p:sp>
    </p:spTree>
    <p:extLst>
      <p:ext uri="{BB962C8B-B14F-4D97-AF65-F5344CB8AC3E}">
        <p14:creationId xmlns:p14="http://schemas.microsoft.com/office/powerpoint/2010/main" val="3449094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8FE6B-5ED0-4C2A-8EC3-CF89418199C9}"/>
              </a:ext>
            </a:extLst>
          </p:cNvPr>
          <p:cNvSpPr>
            <a:spLocks noGrp="1"/>
          </p:cNvSpPr>
          <p:nvPr>
            <p:ph type="title"/>
          </p:nvPr>
        </p:nvSpPr>
        <p:spPr>
          <a:xfrm>
            <a:off x="601032" y="365125"/>
            <a:ext cx="10515600" cy="1325563"/>
          </a:xfrm>
        </p:spPr>
        <p:txBody>
          <a:bodyPr/>
          <a:lstStyle/>
          <a:p>
            <a:pPr algn="ctr"/>
            <a:r>
              <a:rPr lang="en-US" b="1" u="sng" dirty="0">
                <a:latin typeface="Sassoon Infant Std" panose="020B0503020103030203" pitchFamily="34" charset="0"/>
              </a:rPr>
              <a:t>Physical resources </a:t>
            </a:r>
            <a:endParaRPr lang="en-GB" b="1" u="sng" dirty="0">
              <a:latin typeface="Sassoon Infant Std" panose="020B0503020103030203" pitchFamily="34" charset="0"/>
            </a:endParaRPr>
          </a:p>
        </p:txBody>
      </p:sp>
      <p:pic>
        <p:nvPicPr>
          <p:cNvPr id="1026" name="Picture 2" descr="Numicon (@Numicon) | Twitter">
            <a:extLst>
              <a:ext uri="{FF2B5EF4-FFF2-40B4-BE49-F238E27FC236}">
                <a16:creationId xmlns:a16="http://schemas.microsoft.com/office/drawing/2014/main" id="{75F155F5-20E4-43DC-A598-C6BB545890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991" y="233264"/>
            <a:ext cx="2109631" cy="210963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e best pencils for artists: Colouring, drawing, sketching | Creative Bloq">
            <a:extLst>
              <a:ext uri="{FF2B5EF4-FFF2-40B4-BE49-F238E27FC236}">
                <a16:creationId xmlns:a16="http://schemas.microsoft.com/office/drawing/2014/main" id="{9F7C3816-0F03-4880-AC57-29C29D57DB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23659" y="365125"/>
            <a:ext cx="2824350" cy="159010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story of the teddy bear | Leisure | Yours">
            <a:extLst>
              <a:ext uri="{FF2B5EF4-FFF2-40B4-BE49-F238E27FC236}">
                <a16:creationId xmlns:a16="http://schemas.microsoft.com/office/drawing/2014/main" id="{84058427-4287-4692-8C8A-5E9D858FE6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85181" y="2102262"/>
            <a:ext cx="3101090" cy="1740839"/>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PAG 78 English Grammar Dice Games | Teaching Resources">
            <a:extLst>
              <a:ext uri="{FF2B5EF4-FFF2-40B4-BE49-F238E27FC236}">
                <a16:creationId xmlns:a16="http://schemas.microsoft.com/office/drawing/2014/main" id="{E9A72013-D13D-4758-BC8C-AC425EBDD2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28623" y="2507854"/>
            <a:ext cx="2214421" cy="166081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6AD8A0FD-9178-4A14-B583-F372D227190F}"/>
              </a:ext>
            </a:extLst>
          </p:cNvPr>
          <p:cNvPicPr>
            <a:picLocks noChangeAspect="1"/>
          </p:cNvPicPr>
          <p:nvPr/>
        </p:nvPicPr>
        <p:blipFill>
          <a:blip r:embed="rId6"/>
          <a:stretch>
            <a:fillRect/>
          </a:stretch>
        </p:blipFill>
        <p:spPr>
          <a:xfrm>
            <a:off x="651199" y="5365103"/>
            <a:ext cx="5280808" cy="884172"/>
          </a:xfrm>
          <a:prstGeom prst="rect">
            <a:avLst/>
          </a:prstGeom>
        </p:spPr>
      </p:pic>
      <p:pic>
        <p:nvPicPr>
          <p:cNvPr id="1036" name="Picture 12" descr="number fan | Kindergarten math numbers, Math numbers, Math">
            <a:extLst>
              <a:ext uri="{FF2B5EF4-FFF2-40B4-BE49-F238E27FC236}">
                <a16:creationId xmlns:a16="http://schemas.microsoft.com/office/drawing/2014/main" id="{5649B423-C4E3-4C94-8167-4C0710F9A8E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53202" y="4525347"/>
            <a:ext cx="2763664" cy="205491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oft–Tip Infant Spoons – 6 Pack | Munchkin.co.uk">
            <a:extLst>
              <a:ext uri="{FF2B5EF4-FFF2-40B4-BE49-F238E27FC236}">
                <a16:creationId xmlns:a16="http://schemas.microsoft.com/office/drawing/2014/main" id="{CCB9F345-99D1-4987-9198-B744519E18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690230" y="4525347"/>
            <a:ext cx="1850571" cy="185057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Plain Whiteboards - Bulk Buy Set 100 - Paper Plus">
            <a:extLst>
              <a:ext uri="{FF2B5EF4-FFF2-40B4-BE49-F238E27FC236}">
                <a16:creationId xmlns:a16="http://schemas.microsoft.com/office/drawing/2014/main" id="{21950D9C-A246-43FD-902B-F109A24F758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3991" y="3461286"/>
            <a:ext cx="2325061" cy="1743795"/>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0-20 Summer Counting - 19 Printable Flashcard Numbers 1 20, HD Png Download  - kindpng">
            <a:extLst>
              <a:ext uri="{FF2B5EF4-FFF2-40B4-BE49-F238E27FC236}">
                <a16:creationId xmlns:a16="http://schemas.microsoft.com/office/drawing/2014/main" id="{A0E55A46-1FBF-4146-8A23-47A5FD3B33A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943088" y="1562471"/>
            <a:ext cx="2599742" cy="1853072"/>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a:extLst>
              <a:ext uri="{FF2B5EF4-FFF2-40B4-BE49-F238E27FC236}">
                <a16:creationId xmlns:a16="http://schemas.microsoft.com/office/drawing/2014/main" id="{AD9FA0A7-1CF7-4A03-8F27-288F48F5BA1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01772" y="3640248"/>
            <a:ext cx="1850571" cy="1387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598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33C62-F1BC-4676-BB9E-9137339F47E1}"/>
              </a:ext>
            </a:extLst>
          </p:cNvPr>
          <p:cNvSpPr>
            <a:spLocks noGrp="1"/>
          </p:cNvSpPr>
          <p:nvPr>
            <p:ph type="title"/>
          </p:nvPr>
        </p:nvSpPr>
        <p:spPr>
          <a:xfrm>
            <a:off x="1158240" y="428846"/>
            <a:ext cx="9875520" cy="1356360"/>
          </a:xfrm>
        </p:spPr>
        <p:txBody>
          <a:bodyPr/>
          <a:lstStyle/>
          <a:p>
            <a:pPr algn="ctr"/>
            <a:r>
              <a:rPr lang="en-US" b="1" u="sng" dirty="0">
                <a:latin typeface="Sassoon Infant Std" panose="020B0503020103030203" pitchFamily="34" charset="0"/>
              </a:rPr>
              <a:t>How you can help at home </a:t>
            </a:r>
            <a:endParaRPr lang="en-GB" b="1" u="sng" dirty="0">
              <a:latin typeface="Sassoon Infant Std" panose="020B0503020103030203" pitchFamily="34" charset="0"/>
            </a:endParaRPr>
          </a:p>
        </p:txBody>
      </p:sp>
      <p:sp>
        <p:nvSpPr>
          <p:cNvPr id="3" name="TextBox 2">
            <a:extLst>
              <a:ext uri="{FF2B5EF4-FFF2-40B4-BE49-F238E27FC236}">
                <a16:creationId xmlns:a16="http://schemas.microsoft.com/office/drawing/2014/main" id="{3E333532-E881-4479-BB03-3DBB1D7BA410}"/>
              </a:ext>
            </a:extLst>
          </p:cNvPr>
          <p:cNvSpPr txBox="1"/>
          <p:nvPr/>
        </p:nvSpPr>
        <p:spPr>
          <a:xfrm>
            <a:off x="536895" y="2105637"/>
            <a:ext cx="10888911" cy="4401205"/>
          </a:xfrm>
          <a:prstGeom prst="rect">
            <a:avLst/>
          </a:prstGeom>
          <a:noFill/>
        </p:spPr>
        <p:txBody>
          <a:bodyPr wrap="square" rtlCol="0">
            <a:spAutoFit/>
          </a:bodyPr>
          <a:lstStyle/>
          <a:p>
            <a:r>
              <a:rPr lang="en-US" sz="2800" b="1" u="sng" dirty="0">
                <a:latin typeface="Sassoon Infant Std" panose="020B0503020103030203" pitchFamily="34" charset="0"/>
              </a:rPr>
              <a:t>Number formation </a:t>
            </a:r>
          </a:p>
          <a:p>
            <a:endParaRPr lang="en-US" sz="2800" b="1" u="sng" dirty="0">
              <a:latin typeface="Sassoon Infant Std" panose="020B0503020103030203" pitchFamily="34" charset="0"/>
            </a:endParaRPr>
          </a:p>
          <a:p>
            <a:pPr marL="457200" indent="-457200">
              <a:buFont typeface="Arial" panose="020B0604020202020204" pitchFamily="34" charset="0"/>
              <a:buChar char="•"/>
            </a:pPr>
            <a:r>
              <a:rPr lang="en-US" sz="2800" dirty="0">
                <a:latin typeface="Sassoon Infant Std" panose="020B0503020103030203" pitchFamily="34" charset="0"/>
              </a:rPr>
              <a:t>Model number writing and reading in different ways: Lists, tracing, birthday cards, buses, front doors, recipes, in books, phones </a:t>
            </a:r>
          </a:p>
          <a:p>
            <a:pPr marL="457200" indent="-457200">
              <a:buFont typeface="Arial" panose="020B0604020202020204" pitchFamily="34" charset="0"/>
              <a:buChar char="•"/>
            </a:pPr>
            <a:endParaRPr lang="en-US" sz="2800" dirty="0">
              <a:latin typeface="Sassoon Infant Std" panose="020B0503020103030203" pitchFamily="34" charset="0"/>
            </a:endParaRPr>
          </a:p>
          <a:p>
            <a:pPr marL="457200" indent="-457200">
              <a:buFont typeface="Arial" panose="020B0604020202020204" pitchFamily="34" charset="0"/>
              <a:buChar char="•"/>
            </a:pPr>
            <a:r>
              <a:rPr lang="en-US" sz="2800" dirty="0">
                <a:latin typeface="Sassoon Infant Std" panose="020B0503020103030203" pitchFamily="34" charset="0"/>
              </a:rPr>
              <a:t>Number hunts </a:t>
            </a:r>
          </a:p>
          <a:p>
            <a:pPr marL="457200" indent="-457200">
              <a:buFont typeface="Arial" panose="020B0604020202020204" pitchFamily="34" charset="0"/>
              <a:buChar char="•"/>
            </a:pPr>
            <a:endParaRPr lang="en-US" sz="2800" dirty="0">
              <a:latin typeface="Sassoon Infant Std" panose="020B0503020103030203" pitchFamily="34" charset="0"/>
            </a:endParaRPr>
          </a:p>
          <a:p>
            <a:pPr marL="457200" indent="-457200">
              <a:buFont typeface="Arial" panose="020B0604020202020204" pitchFamily="34" charset="0"/>
              <a:buChar char="•"/>
            </a:pPr>
            <a:r>
              <a:rPr lang="en-US" sz="2800" dirty="0">
                <a:latin typeface="Sassoon Infant Std" panose="020B0503020103030203" pitchFamily="34" charset="0"/>
              </a:rPr>
              <a:t>Write in sand, with your finger on the carpet, paint, make numbers with play dough, on a whiteboard, on paper, post it notes, on a tablet</a:t>
            </a:r>
          </a:p>
          <a:p>
            <a:endParaRPr lang="en-US" sz="2800" dirty="0">
              <a:latin typeface="Sassoon Infant Std" panose="020B0503020103030203" pitchFamily="34" charset="0"/>
            </a:endParaRPr>
          </a:p>
        </p:txBody>
      </p:sp>
      <p:pic>
        <p:nvPicPr>
          <p:cNvPr id="5" name="Picture 4">
            <a:extLst>
              <a:ext uri="{FF2B5EF4-FFF2-40B4-BE49-F238E27FC236}">
                <a16:creationId xmlns:a16="http://schemas.microsoft.com/office/drawing/2014/main" id="{567274E1-712F-4968-B09A-4E3A3B02A80D}"/>
              </a:ext>
            </a:extLst>
          </p:cNvPr>
          <p:cNvPicPr>
            <a:picLocks noChangeAspect="1"/>
          </p:cNvPicPr>
          <p:nvPr/>
        </p:nvPicPr>
        <p:blipFill>
          <a:blip r:embed="rId2"/>
          <a:stretch>
            <a:fillRect/>
          </a:stretch>
        </p:blipFill>
        <p:spPr>
          <a:xfrm>
            <a:off x="5170415" y="1617830"/>
            <a:ext cx="6484690" cy="731176"/>
          </a:xfrm>
          <a:prstGeom prst="rect">
            <a:avLst/>
          </a:prstGeom>
          <a:ln>
            <a:solidFill>
              <a:schemeClr val="tx1"/>
            </a:solidFill>
          </a:ln>
        </p:spPr>
      </p:pic>
    </p:spTree>
    <p:extLst>
      <p:ext uri="{BB962C8B-B14F-4D97-AF65-F5344CB8AC3E}">
        <p14:creationId xmlns:p14="http://schemas.microsoft.com/office/powerpoint/2010/main" val="1603218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33C62-F1BC-4676-BB9E-9137339F47E1}"/>
              </a:ext>
            </a:extLst>
          </p:cNvPr>
          <p:cNvSpPr>
            <a:spLocks noGrp="1"/>
          </p:cNvSpPr>
          <p:nvPr>
            <p:ph type="title"/>
          </p:nvPr>
        </p:nvSpPr>
        <p:spPr>
          <a:xfrm>
            <a:off x="838200" y="147006"/>
            <a:ext cx="10515600" cy="1325563"/>
          </a:xfrm>
        </p:spPr>
        <p:txBody>
          <a:bodyPr/>
          <a:lstStyle/>
          <a:p>
            <a:pPr algn="ctr"/>
            <a:r>
              <a:rPr lang="en-US" b="1" u="sng" dirty="0">
                <a:latin typeface="Sassoon Infant Std" panose="020B0503020103030203" pitchFamily="34" charset="0"/>
              </a:rPr>
              <a:t>How you can help at home? </a:t>
            </a:r>
            <a:endParaRPr lang="en-GB" b="1" u="sng" dirty="0">
              <a:latin typeface="Sassoon Infant Std" panose="020B0503020103030203" pitchFamily="34" charset="0"/>
            </a:endParaRPr>
          </a:p>
        </p:txBody>
      </p:sp>
      <p:sp>
        <p:nvSpPr>
          <p:cNvPr id="3" name="TextBox 2">
            <a:extLst>
              <a:ext uri="{FF2B5EF4-FFF2-40B4-BE49-F238E27FC236}">
                <a16:creationId xmlns:a16="http://schemas.microsoft.com/office/drawing/2014/main" id="{3E333532-E881-4479-BB03-3DBB1D7BA410}"/>
              </a:ext>
            </a:extLst>
          </p:cNvPr>
          <p:cNvSpPr txBox="1"/>
          <p:nvPr/>
        </p:nvSpPr>
        <p:spPr>
          <a:xfrm>
            <a:off x="545284" y="1068328"/>
            <a:ext cx="10888911" cy="5262979"/>
          </a:xfrm>
          <a:prstGeom prst="rect">
            <a:avLst/>
          </a:prstGeom>
          <a:noFill/>
        </p:spPr>
        <p:txBody>
          <a:bodyPr wrap="square" rtlCol="0">
            <a:spAutoFit/>
          </a:bodyPr>
          <a:lstStyle/>
          <a:p>
            <a:r>
              <a:rPr lang="en-US" sz="2400" b="1" u="sng" dirty="0">
                <a:latin typeface="Sassoon Infant Std" panose="020B0503020103030203" pitchFamily="34" charset="0"/>
              </a:rPr>
              <a:t>Counting</a:t>
            </a:r>
          </a:p>
          <a:p>
            <a:endParaRPr lang="en-US" sz="2400" b="1" u="sng" dirty="0">
              <a:latin typeface="Sassoon Infant Std" panose="020B0503020103030203" pitchFamily="34" charset="0"/>
            </a:endParaRPr>
          </a:p>
          <a:p>
            <a:pPr marL="457200" indent="-457200">
              <a:buFont typeface="Arial" panose="020B0604020202020204" pitchFamily="34" charset="0"/>
              <a:buChar char="•"/>
            </a:pPr>
            <a:r>
              <a:rPr lang="en-US" sz="2400" dirty="0">
                <a:latin typeface="Sassoon Infant Std" panose="020B0503020103030203" pitchFamily="34" charset="0"/>
              </a:rPr>
              <a:t>Counting – in everyday conversation, in play, steps, brushing teeth,</a:t>
            </a:r>
          </a:p>
          <a:p>
            <a:r>
              <a:rPr lang="en-US" sz="2400" dirty="0">
                <a:latin typeface="Sassoon Infant Std" panose="020B0503020103030203" pitchFamily="34" charset="0"/>
              </a:rPr>
              <a:t> toys in the bath, tidying toys </a:t>
            </a:r>
          </a:p>
          <a:p>
            <a:endParaRPr lang="en-US" sz="2400" b="1" u="sng" dirty="0">
              <a:latin typeface="Sassoon Infant Std" panose="020B0503020103030203" pitchFamily="34" charset="0"/>
            </a:endParaRPr>
          </a:p>
          <a:p>
            <a:pPr marL="457200" indent="-457200">
              <a:buFont typeface="Arial" panose="020B0604020202020204" pitchFamily="34" charset="0"/>
              <a:buChar char="•"/>
            </a:pPr>
            <a:r>
              <a:rPr lang="en-US" sz="2400" dirty="0" err="1">
                <a:latin typeface="Sassoon Infant Std" panose="020B0503020103030203" pitchFamily="34" charset="0"/>
              </a:rPr>
              <a:t>Subitising</a:t>
            </a:r>
            <a:r>
              <a:rPr lang="en-US" sz="2400" dirty="0">
                <a:latin typeface="Sassoon Infant Std" panose="020B0503020103030203" pitchFamily="34" charset="0"/>
              </a:rPr>
              <a:t> (recognizing straight away how many are in a group by the shape of the group rather than having to count them (</a:t>
            </a:r>
            <a:r>
              <a:rPr lang="en-US" sz="2400" dirty="0" err="1">
                <a:latin typeface="Sassoon Infant Std" panose="020B0503020103030203" pitchFamily="34" charset="0"/>
              </a:rPr>
              <a:t>eg</a:t>
            </a:r>
            <a:r>
              <a:rPr lang="en-US" sz="2400" dirty="0">
                <a:latin typeface="Sassoon Infant Std" panose="020B0503020103030203" pitchFamily="34" charset="0"/>
              </a:rPr>
              <a:t>: numbers on a dice) – with dice, teddies, spoons, socks, natural objects outside.</a:t>
            </a:r>
          </a:p>
          <a:p>
            <a:pPr marL="457200" indent="-457200">
              <a:buFont typeface="Arial" panose="020B0604020202020204" pitchFamily="34" charset="0"/>
              <a:buChar char="•"/>
            </a:pPr>
            <a:endParaRPr lang="en-US" sz="2400" dirty="0">
              <a:latin typeface="Sassoon Infant Std" panose="020B0503020103030203" pitchFamily="34" charset="0"/>
            </a:endParaRPr>
          </a:p>
          <a:p>
            <a:pPr marL="457200" indent="-457200">
              <a:buFont typeface="Arial" panose="020B0604020202020204" pitchFamily="34" charset="0"/>
              <a:buChar char="•"/>
            </a:pPr>
            <a:r>
              <a:rPr lang="en-US" sz="2400" dirty="0">
                <a:latin typeface="Sassoon Infant Std" panose="020B0503020103030203" pitchFamily="34" charset="0"/>
              </a:rPr>
              <a:t>Ordering numbers – flashcards, post it notes, lining up toys </a:t>
            </a:r>
          </a:p>
          <a:p>
            <a:pPr marL="457200" indent="-457200">
              <a:buFont typeface="Arial" panose="020B0604020202020204" pitchFamily="34" charset="0"/>
              <a:buChar char="•"/>
            </a:pPr>
            <a:endParaRPr lang="en-US" sz="2400" dirty="0">
              <a:latin typeface="Sassoon Infant Std" panose="020B0503020103030203" pitchFamily="34" charset="0"/>
            </a:endParaRPr>
          </a:p>
          <a:p>
            <a:pPr marL="457200" indent="-457200">
              <a:buFont typeface="Arial" panose="020B0604020202020204" pitchFamily="34" charset="0"/>
              <a:buChar char="•"/>
            </a:pPr>
            <a:r>
              <a:rPr lang="en-US" sz="2400" dirty="0">
                <a:latin typeface="Sassoon Infant Std" panose="020B0503020103030203" pitchFamily="34" charset="0"/>
              </a:rPr>
              <a:t>Number bonds – in the car, with teddies/toys </a:t>
            </a:r>
          </a:p>
          <a:p>
            <a:pPr marL="457200" indent="-457200">
              <a:buFont typeface="Arial" panose="020B0604020202020204" pitchFamily="34" charset="0"/>
              <a:buChar char="•"/>
            </a:pPr>
            <a:endParaRPr lang="en-US" sz="2400" dirty="0">
              <a:latin typeface="Sassoon Infant Std" panose="020B0503020103030203" pitchFamily="34" charset="0"/>
            </a:endParaRPr>
          </a:p>
          <a:p>
            <a:pPr marL="457200" indent="-457200">
              <a:buFont typeface="Arial" panose="020B0604020202020204" pitchFamily="34" charset="0"/>
              <a:buChar char="•"/>
            </a:pPr>
            <a:r>
              <a:rPr lang="en-US" sz="2400" dirty="0">
                <a:latin typeface="Sassoon Infant Std" panose="020B0503020103030203" pitchFamily="34" charset="0"/>
              </a:rPr>
              <a:t>Addition and subtraction – include it in everyday conversation, cooking </a:t>
            </a:r>
          </a:p>
        </p:txBody>
      </p:sp>
      <p:pic>
        <p:nvPicPr>
          <p:cNvPr id="3074" name="Picture 2" descr="Outdoor Maths Activities EYFS – Outdoor Maths Ideas – Play of the Wild">
            <a:extLst>
              <a:ext uri="{FF2B5EF4-FFF2-40B4-BE49-F238E27FC236}">
                <a16:creationId xmlns:a16="http://schemas.microsoft.com/office/drawing/2014/main" id="{8A698284-F18A-427F-A246-6987A14B5B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57064" y="82308"/>
            <a:ext cx="2376316" cy="278052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SPAG 78 English Grammar Dice Games | Teaching Resources">
            <a:extLst>
              <a:ext uri="{FF2B5EF4-FFF2-40B4-BE49-F238E27FC236}">
                <a16:creationId xmlns:a16="http://schemas.microsoft.com/office/drawing/2014/main" id="{BBDA9C46-6588-46A7-9625-ADD1A34EB8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30641" y="3995171"/>
            <a:ext cx="2025177" cy="1518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706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33C62-F1BC-4676-BB9E-9137339F47E1}"/>
              </a:ext>
            </a:extLst>
          </p:cNvPr>
          <p:cNvSpPr>
            <a:spLocks noGrp="1"/>
          </p:cNvSpPr>
          <p:nvPr>
            <p:ph type="title"/>
          </p:nvPr>
        </p:nvSpPr>
        <p:spPr/>
        <p:txBody>
          <a:bodyPr/>
          <a:lstStyle/>
          <a:p>
            <a:pPr algn="ctr"/>
            <a:r>
              <a:rPr lang="en-US" b="1" u="sng" dirty="0">
                <a:latin typeface="Sassoon Infant Std" panose="020B0503020103030203" pitchFamily="34" charset="0"/>
              </a:rPr>
              <a:t>How you can help at home? </a:t>
            </a:r>
            <a:endParaRPr lang="en-GB" b="1" u="sng" dirty="0">
              <a:latin typeface="Sassoon Infant Std" panose="020B0503020103030203" pitchFamily="34" charset="0"/>
            </a:endParaRPr>
          </a:p>
        </p:txBody>
      </p:sp>
      <p:sp>
        <p:nvSpPr>
          <p:cNvPr id="3" name="TextBox 2">
            <a:extLst>
              <a:ext uri="{FF2B5EF4-FFF2-40B4-BE49-F238E27FC236}">
                <a16:creationId xmlns:a16="http://schemas.microsoft.com/office/drawing/2014/main" id="{3E333532-E881-4479-BB03-3DBB1D7BA410}"/>
              </a:ext>
            </a:extLst>
          </p:cNvPr>
          <p:cNvSpPr txBox="1"/>
          <p:nvPr/>
        </p:nvSpPr>
        <p:spPr>
          <a:xfrm>
            <a:off x="388224" y="2095096"/>
            <a:ext cx="9875520" cy="4401205"/>
          </a:xfrm>
          <a:prstGeom prst="rect">
            <a:avLst/>
          </a:prstGeom>
          <a:noFill/>
        </p:spPr>
        <p:txBody>
          <a:bodyPr wrap="square" rtlCol="0">
            <a:spAutoFit/>
          </a:bodyPr>
          <a:lstStyle/>
          <a:p>
            <a:r>
              <a:rPr lang="en-US" sz="2800" b="1" u="sng" dirty="0">
                <a:latin typeface="Sassoon Infant Std" panose="020B0503020103030203" pitchFamily="34" charset="0"/>
              </a:rPr>
              <a:t>Shape and measure</a:t>
            </a:r>
          </a:p>
          <a:p>
            <a:endParaRPr lang="en-US" sz="2800" b="1" u="sng" dirty="0">
              <a:latin typeface="Sassoon Infant Std" panose="020B0503020103030203" pitchFamily="34" charset="0"/>
            </a:endParaRPr>
          </a:p>
          <a:p>
            <a:pPr marL="457200" indent="-457200">
              <a:buFont typeface="Arial" panose="020B0604020202020204" pitchFamily="34" charset="0"/>
              <a:buChar char="•"/>
            </a:pPr>
            <a:r>
              <a:rPr lang="en-US" sz="2800" dirty="0">
                <a:latin typeface="Sassoon Infant Std" panose="020B0503020103030203" pitchFamily="34" charset="0"/>
              </a:rPr>
              <a:t>2D and 3D shapes – in everyday conversation, shape hunts, shape pictures, mosaics, tangrams</a:t>
            </a:r>
          </a:p>
          <a:p>
            <a:pPr marL="457200" indent="-457200">
              <a:buFont typeface="Arial" panose="020B0604020202020204" pitchFamily="34" charset="0"/>
              <a:buChar char="•"/>
            </a:pPr>
            <a:endParaRPr lang="en-US" sz="2800" dirty="0">
              <a:latin typeface="Sassoon Infant Std" panose="020B0503020103030203" pitchFamily="34" charset="0"/>
            </a:endParaRPr>
          </a:p>
          <a:p>
            <a:pPr marL="457200" indent="-457200">
              <a:buFont typeface="Arial" panose="020B0604020202020204" pitchFamily="34" charset="0"/>
              <a:buChar char="•"/>
            </a:pPr>
            <a:r>
              <a:rPr lang="en-US" sz="2800" dirty="0">
                <a:latin typeface="Sassoon Infant Std" panose="020B0503020103030203" pitchFamily="34" charset="0"/>
              </a:rPr>
              <a:t>Patterns – ordering objects and toys, clapping/body percussion </a:t>
            </a:r>
          </a:p>
          <a:p>
            <a:pPr marL="457200" indent="-457200">
              <a:buFont typeface="Arial" panose="020B0604020202020204" pitchFamily="34" charset="0"/>
              <a:buChar char="•"/>
            </a:pPr>
            <a:endParaRPr lang="en-US" sz="2800" dirty="0">
              <a:latin typeface="Sassoon Infant Std" panose="020B0503020103030203" pitchFamily="34" charset="0"/>
            </a:endParaRPr>
          </a:p>
          <a:p>
            <a:pPr marL="457200" indent="-457200">
              <a:buFont typeface="Arial" panose="020B0604020202020204" pitchFamily="34" charset="0"/>
              <a:buChar char="•"/>
            </a:pPr>
            <a:r>
              <a:rPr lang="en-US" sz="2800" dirty="0">
                <a:latin typeface="Sassoon Infant Std" panose="020B0503020103030203" pitchFamily="34" charset="0"/>
              </a:rPr>
              <a:t>Weight, length, capacity, time – language focus whilst cooking, in the bath, in the sandpit, pouring drinks, talking about routines   </a:t>
            </a:r>
          </a:p>
        </p:txBody>
      </p:sp>
      <p:pic>
        <p:nvPicPr>
          <p:cNvPr id="4098" name="Picture 2" descr="The Hickman Five - Faith, Family and Fun: What&amp;#39;s New Wednesday #8 | Shapes  preschool, Teaching shapes, Robot craft">
            <a:extLst>
              <a:ext uri="{FF2B5EF4-FFF2-40B4-BE49-F238E27FC236}">
                <a16:creationId xmlns:a16="http://schemas.microsoft.com/office/drawing/2014/main" id="{BA01D11D-6BFC-487F-9676-72D16C7DF5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54485" y="70383"/>
            <a:ext cx="1929827" cy="289675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Buy Babies and young children tangram puzzles wooden building blocks wooden  puzzle toy 1-3-4-5-6 years old boards of those firms in Cheap Price on  m.alibaba.com | Wooden puzzles, Tangram puzzles, Tangram">
            <a:extLst>
              <a:ext uri="{FF2B5EF4-FFF2-40B4-BE49-F238E27FC236}">
                <a16:creationId xmlns:a16="http://schemas.microsoft.com/office/drawing/2014/main" id="{15CA1866-21E2-4354-B043-E24F189C25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965" y="294057"/>
            <a:ext cx="1811580" cy="181158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Withington Primary on Twitter: &amp;quot;Reception created some great patterns using  natural resources this week as part of their home learning #proud  #Learningathome #hedgehogs #mathsfun… https://t.co/kpA0TdVpsb&amp;quot;">
            <a:extLst>
              <a:ext uri="{FF2B5EF4-FFF2-40B4-BE49-F238E27FC236}">
                <a16:creationId xmlns:a16="http://schemas.microsoft.com/office/drawing/2014/main" id="{590F2242-88A9-4327-AAD7-79194248525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29830" y="4012147"/>
            <a:ext cx="1754482" cy="232131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easuring Jug, 600ml - TPX Plastic - Printed Graduations - Chemical Re —  Eisco Labs">
            <a:extLst>
              <a:ext uri="{FF2B5EF4-FFF2-40B4-BE49-F238E27FC236}">
                <a16:creationId xmlns:a16="http://schemas.microsoft.com/office/drawing/2014/main" id="{9641166F-34AF-4DBE-BA01-10556B791F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83693" y="1650514"/>
            <a:ext cx="1361299" cy="1261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777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33C62-F1BC-4676-BB9E-9137339F47E1}"/>
              </a:ext>
            </a:extLst>
          </p:cNvPr>
          <p:cNvSpPr>
            <a:spLocks noGrp="1"/>
          </p:cNvSpPr>
          <p:nvPr>
            <p:ph type="title"/>
          </p:nvPr>
        </p:nvSpPr>
        <p:spPr/>
        <p:txBody>
          <a:bodyPr/>
          <a:lstStyle/>
          <a:p>
            <a:pPr algn="ctr"/>
            <a:r>
              <a:rPr lang="en-US" b="1" u="sng" dirty="0">
                <a:latin typeface="Sassoon Infant Std" panose="020B0503020103030203" pitchFamily="34" charset="0"/>
              </a:rPr>
              <a:t>How you can help at home? </a:t>
            </a:r>
            <a:endParaRPr lang="en-GB" b="1" u="sng" dirty="0">
              <a:latin typeface="Sassoon Infant Std" panose="020B0503020103030203" pitchFamily="34" charset="0"/>
            </a:endParaRPr>
          </a:p>
        </p:txBody>
      </p:sp>
      <p:sp>
        <p:nvSpPr>
          <p:cNvPr id="3" name="TextBox 2">
            <a:extLst>
              <a:ext uri="{FF2B5EF4-FFF2-40B4-BE49-F238E27FC236}">
                <a16:creationId xmlns:a16="http://schemas.microsoft.com/office/drawing/2014/main" id="{3E333532-E881-4479-BB03-3DBB1D7BA410}"/>
              </a:ext>
            </a:extLst>
          </p:cNvPr>
          <p:cNvSpPr txBox="1"/>
          <p:nvPr/>
        </p:nvSpPr>
        <p:spPr>
          <a:xfrm>
            <a:off x="475522" y="1577016"/>
            <a:ext cx="10888911" cy="4401205"/>
          </a:xfrm>
          <a:prstGeom prst="rect">
            <a:avLst/>
          </a:prstGeom>
          <a:noFill/>
        </p:spPr>
        <p:txBody>
          <a:bodyPr wrap="square" rtlCol="0">
            <a:spAutoFit/>
          </a:bodyPr>
          <a:lstStyle/>
          <a:p>
            <a:r>
              <a:rPr lang="en-US" sz="2800" b="1" u="sng" dirty="0">
                <a:latin typeface="Sassoon Infant Std" panose="020B0503020103030203" pitchFamily="34" charset="0"/>
              </a:rPr>
              <a:t>Games</a:t>
            </a:r>
          </a:p>
          <a:p>
            <a:endParaRPr lang="en-US" sz="2800" b="1" u="sng" dirty="0">
              <a:latin typeface="Sassoon Infant Std" panose="020B0503020103030203" pitchFamily="34" charset="0"/>
            </a:endParaRPr>
          </a:p>
          <a:p>
            <a:pPr marL="571500" indent="-571500">
              <a:buFont typeface="Arial" panose="020B0604020202020204" pitchFamily="34" charset="0"/>
              <a:buChar char="•"/>
            </a:pPr>
            <a:r>
              <a:rPr lang="en-US" sz="2800" dirty="0">
                <a:latin typeface="Sassoon Infant Std" panose="020B0503020103030203" pitchFamily="34" charset="0"/>
              </a:rPr>
              <a:t>Snakes and ladders</a:t>
            </a:r>
          </a:p>
          <a:p>
            <a:pPr marL="571500" indent="-571500">
              <a:buFont typeface="Arial" panose="020B0604020202020204" pitchFamily="34" charset="0"/>
              <a:buChar char="•"/>
            </a:pPr>
            <a:r>
              <a:rPr lang="en-US" sz="2800" dirty="0">
                <a:latin typeface="Sassoon Infant Std" panose="020B0503020103030203" pitchFamily="34" charset="0"/>
              </a:rPr>
              <a:t>Board games</a:t>
            </a:r>
          </a:p>
          <a:p>
            <a:pPr marL="571500" indent="-571500">
              <a:buFont typeface="Arial" panose="020B0604020202020204" pitchFamily="34" charset="0"/>
              <a:buChar char="•"/>
            </a:pPr>
            <a:r>
              <a:rPr lang="en-US" sz="2800" dirty="0">
                <a:latin typeface="Sassoon Infant Std" panose="020B0503020103030203" pitchFamily="34" charset="0"/>
              </a:rPr>
              <a:t>Card games – snap, pairs </a:t>
            </a:r>
          </a:p>
          <a:p>
            <a:pPr marL="571500" indent="-571500">
              <a:buFont typeface="Arial" panose="020B0604020202020204" pitchFamily="34" charset="0"/>
              <a:buChar char="•"/>
            </a:pPr>
            <a:r>
              <a:rPr lang="en-US" sz="2800" dirty="0">
                <a:latin typeface="Sassoon Infant Std" panose="020B0503020103030203" pitchFamily="34" charset="0"/>
              </a:rPr>
              <a:t>Number hunts</a:t>
            </a:r>
          </a:p>
          <a:p>
            <a:pPr marL="571500" indent="-571500">
              <a:buFont typeface="Arial" panose="020B0604020202020204" pitchFamily="34" charset="0"/>
              <a:buChar char="•"/>
            </a:pPr>
            <a:r>
              <a:rPr lang="en-US" sz="2800" dirty="0">
                <a:latin typeface="Sassoon Infant Std" panose="020B0503020103030203" pitchFamily="34" charset="0"/>
              </a:rPr>
              <a:t>Hide and seek </a:t>
            </a:r>
          </a:p>
          <a:p>
            <a:pPr marL="571500" indent="-571500">
              <a:buFont typeface="Arial" panose="020B0604020202020204" pitchFamily="34" charset="0"/>
              <a:buChar char="•"/>
            </a:pPr>
            <a:r>
              <a:rPr lang="en-US" sz="2800" dirty="0">
                <a:latin typeface="Sassoon Infant Std" panose="020B0503020103030203" pitchFamily="34" charset="0"/>
              </a:rPr>
              <a:t>Bingo </a:t>
            </a:r>
          </a:p>
          <a:p>
            <a:pPr marL="571500" indent="-571500">
              <a:buFont typeface="Arial" panose="020B0604020202020204" pitchFamily="34" charset="0"/>
              <a:buChar char="•"/>
            </a:pPr>
            <a:r>
              <a:rPr lang="en-US" sz="2800" dirty="0">
                <a:latin typeface="Sassoon Infant Std" panose="020B0503020103030203" pitchFamily="34" charset="0"/>
              </a:rPr>
              <a:t>Link it to fine motor activities</a:t>
            </a:r>
          </a:p>
          <a:p>
            <a:pPr marL="571500" indent="-571500">
              <a:buFont typeface="Arial" panose="020B0604020202020204" pitchFamily="34" charset="0"/>
              <a:buChar char="•"/>
            </a:pPr>
            <a:r>
              <a:rPr lang="en-US" sz="2800" dirty="0">
                <a:latin typeface="Sassoon Infant Std" panose="020B0503020103030203" pitchFamily="34" charset="0"/>
              </a:rPr>
              <a:t>Counting songs  </a:t>
            </a:r>
          </a:p>
        </p:txBody>
      </p:sp>
      <p:pic>
        <p:nvPicPr>
          <p:cNvPr id="1026" name="Picture 2" descr="This contains an image of: {{ pinTitle }}">
            <a:extLst>
              <a:ext uri="{FF2B5EF4-FFF2-40B4-BE49-F238E27FC236}">
                <a16:creationId xmlns:a16="http://schemas.microsoft.com/office/drawing/2014/main" id="{F5414EA4-D9A1-4BB9-8A7A-DF3CD5C56A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09150" y="3599148"/>
            <a:ext cx="1814156" cy="29830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5EBA070B-E742-487A-B1E3-1574F757BB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2581" y="2142399"/>
            <a:ext cx="3138585" cy="313858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919618D-EA41-4A9E-9708-5E33C9DB7CC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81595" y="275814"/>
            <a:ext cx="2088025" cy="30137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04262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DF19E-1C3F-4F51-8080-BE2EE64EB5ED}"/>
              </a:ext>
            </a:extLst>
          </p:cNvPr>
          <p:cNvSpPr>
            <a:spLocks noGrp="1"/>
          </p:cNvSpPr>
          <p:nvPr>
            <p:ph type="title"/>
          </p:nvPr>
        </p:nvSpPr>
        <p:spPr/>
        <p:txBody>
          <a:bodyPr/>
          <a:lstStyle/>
          <a:p>
            <a:pPr algn="ctr"/>
            <a:r>
              <a:rPr lang="en-US" b="1" u="sng" dirty="0">
                <a:latin typeface="Sassoon Infant Std" panose="020B0503020103030203" pitchFamily="34" charset="0"/>
              </a:rPr>
              <a:t>Useful websites</a:t>
            </a:r>
            <a:endParaRPr lang="en-GB" b="1" u="sng" dirty="0">
              <a:latin typeface="Sassoon Infant Std" panose="020B0503020103030203" pitchFamily="34" charset="0"/>
            </a:endParaRPr>
          </a:p>
        </p:txBody>
      </p:sp>
      <p:sp>
        <p:nvSpPr>
          <p:cNvPr id="3" name="TextBox 2">
            <a:extLst>
              <a:ext uri="{FF2B5EF4-FFF2-40B4-BE49-F238E27FC236}">
                <a16:creationId xmlns:a16="http://schemas.microsoft.com/office/drawing/2014/main" id="{2D65F3C0-E7D3-45AA-8A26-1D02B7692024}"/>
              </a:ext>
            </a:extLst>
          </p:cNvPr>
          <p:cNvSpPr txBox="1"/>
          <p:nvPr/>
        </p:nvSpPr>
        <p:spPr>
          <a:xfrm>
            <a:off x="658017" y="1916368"/>
            <a:ext cx="11120037" cy="4489114"/>
          </a:xfrm>
          <a:prstGeom prst="rect">
            <a:avLst/>
          </a:prstGeom>
          <a:noFill/>
        </p:spPr>
        <p:txBody>
          <a:bodyPr wrap="square" rtlCol="0">
            <a:spAutoFit/>
          </a:bodyPr>
          <a:lstStyle/>
          <a:p>
            <a:pPr>
              <a:lnSpc>
                <a:spcPct val="150000"/>
              </a:lnSpc>
              <a:spcAft>
                <a:spcPts val="800"/>
              </a:spcAft>
            </a:pPr>
            <a:r>
              <a:rPr lang="en-GB" sz="1200" u="sng" dirty="0">
                <a:solidFill>
                  <a:srgbClr val="0000FF"/>
                </a:solidFill>
                <a:effectLst/>
                <a:latin typeface="Sassoon Infant Std" panose="020B0503020103030203" pitchFamily="34" charset="0"/>
                <a:ea typeface="Calibri" panose="020F0502020204030204" pitchFamily="34" charset="0"/>
                <a:cs typeface="Times New Roman" panose="02020603050405020304" pitchFamily="18" charset="0"/>
                <a:hlinkClick r:id="rId2"/>
              </a:rPr>
              <a:t>https://www.topmarks.co.uk/maths-games/hit-the-button</a:t>
            </a:r>
            <a:r>
              <a:rPr lang="en-GB" sz="1200" dirty="0">
                <a:effectLst/>
                <a:latin typeface="Sassoon Infant Std" panose="020B0503020103030203" pitchFamily="34" charset="0"/>
                <a:ea typeface="Calibri" panose="020F0502020204030204" pitchFamily="34" charset="0"/>
                <a:cs typeface="Times New Roman" panose="02020603050405020304" pitchFamily="18" charset="0"/>
              </a:rPr>
              <a:t> - Quick fire maths </a:t>
            </a:r>
          </a:p>
          <a:p>
            <a:pPr>
              <a:lnSpc>
                <a:spcPct val="150000"/>
              </a:lnSpc>
              <a:spcAft>
                <a:spcPts val="800"/>
              </a:spcAft>
            </a:pPr>
            <a:r>
              <a:rPr lang="en-GB" sz="1200" u="sng" dirty="0">
                <a:solidFill>
                  <a:srgbClr val="0000FF"/>
                </a:solidFill>
                <a:effectLst/>
                <a:latin typeface="Sassoon Infant Std" panose="020B0503020103030203" pitchFamily="34" charset="0"/>
                <a:ea typeface="Calibri" panose="020F0502020204030204" pitchFamily="34" charset="0"/>
                <a:cs typeface="Times New Roman" panose="02020603050405020304" pitchFamily="18" charset="0"/>
                <a:hlinkClick r:id="rId3"/>
              </a:rPr>
              <a:t>http://www.mathsphere.co.uk/resources/MathSphereSampleWorksheets.htm</a:t>
            </a:r>
            <a:r>
              <a:rPr lang="en-GB" sz="1200" dirty="0">
                <a:effectLst/>
                <a:latin typeface="Sassoon Infant Std" panose="020B0503020103030203" pitchFamily="34" charset="0"/>
                <a:ea typeface="Calibri" panose="020F0502020204030204" pitchFamily="34" charset="0"/>
                <a:cs typeface="Times New Roman" panose="02020603050405020304" pitchFamily="18" charset="0"/>
              </a:rPr>
              <a:t> - Printable maths worksheets, free resources, fun and games. </a:t>
            </a:r>
          </a:p>
          <a:p>
            <a:pPr>
              <a:lnSpc>
                <a:spcPct val="150000"/>
              </a:lnSpc>
              <a:spcAft>
                <a:spcPts val="800"/>
              </a:spcAft>
            </a:pPr>
            <a:r>
              <a:rPr lang="en-GB" sz="1200" u="sng" dirty="0">
                <a:solidFill>
                  <a:srgbClr val="0000FF"/>
                </a:solidFill>
                <a:effectLst/>
                <a:latin typeface="Sassoon Infant Std" panose="020B0503020103030203" pitchFamily="34" charset="0"/>
                <a:ea typeface="Calibri" panose="020F0502020204030204" pitchFamily="34" charset="0"/>
                <a:cs typeface="Times New Roman" panose="02020603050405020304" pitchFamily="18" charset="0"/>
                <a:hlinkClick r:id="rId4"/>
              </a:rPr>
              <a:t>https://www.mathsisfun.com/</a:t>
            </a:r>
            <a:r>
              <a:rPr lang="en-GB" sz="1200" dirty="0">
                <a:effectLst/>
                <a:latin typeface="Sassoon Infant Std" panose="020B0503020103030203" pitchFamily="34" charset="0"/>
                <a:ea typeface="Calibri" panose="020F0502020204030204" pitchFamily="34" charset="0"/>
                <a:cs typeface="Times New Roman" panose="02020603050405020304" pitchFamily="18" charset="0"/>
              </a:rPr>
              <a:t> - A range of maths games. </a:t>
            </a:r>
          </a:p>
          <a:p>
            <a:pPr>
              <a:lnSpc>
                <a:spcPct val="150000"/>
              </a:lnSpc>
              <a:spcAft>
                <a:spcPts val="800"/>
              </a:spcAft>
            </a:pPr>
            <a:r>
              <a:rPr lang="en-GB" sz="1200" u="sng" dirty="0">
                <a:solidFill>
                  <a:srgbClr val="0000FF"/>
                </a:solidFill>
                <a:effectLst/>
                <a:latin typeface="Sassoon Infant Std" panose="020B0503020103030203" pitchFamily="34" charset="0"/>
                <a:ea typeface="Calibri" panose="020F0502020204030204" pitchFamily="34" charset="0"/>
                <a:cs typeface="Times New Roman" panose="02020603050405020304" pitchFamily="18" charset="0"/>
                <a:hlinkClick r:id="rId5"/>
              </a:rPr>
              <a:t>https://www.busythings.co.uk/</a:t>
            </a:r>
            <a:r>
              <a:rPr lang="en-GB" sz="1200" dirty="0">
                <a:effectLst/>
                <a:latin typeface="Sassoon Infant Std" panose="020B0503020103030203" pitchFamily="34" charset="0"/>
                <a:ea typeface="Calibri" panose="020F0502020204030204" pitchFamily="34" charset="0"/>
                <a:cs typeface="Times New Roman" panose="02020603050405020304" pitchFamily="18" charset="0"/>
              </a:rPr>
              <a:t> - Very popular with all of our children! </a:t>
            </a:r>
          </a:p>
          <a:p>
            <a:pPr>
              <a:lnSpc>
                <a:spcPct val="150000"/>
              </a:lnSpc>
              <a:spcAft>
                <a:spcPts val="800"/>
              </a:spcAft>
            </a:pPr>
            <a:r>
              <a:rPr lang="en-GB" sz="1200" u="sng" dirty="0">
                <a:solidFill>
                  <a:srgbClr val="0000FF"/>
                </a:solidFill>
                <a:effectLst/>
                <a:latin typeface="Sassoon Infant Std" panose="020B0503020103030203" pitchFamily="34" charset="0"/>
                <a:ea typeface="Times New Roman" panose="02020603050405020304" pitchFamily="18" charset="0"/>
                <a:cs typeface="Arial" panose="020B0604020202020204" pitchFamily="34" charset="0"/>
                <a:hlinkClick r:id="rId6"/>
              </a:rPr>
              <a:t>https://www.bbc.co.uk/cbeebies/games</a:t>
            </a:r>
            <a:r>
              <a:rPr lang="en-GB" sz="1200" dirty="0">
                <a:effectLst/>
                <a:latin typeface="Sassoon Infant Std" panose="020B0503020103030203" pitchFamily="34" charset="0"/>
                <a:ea typeface="Times New Roman" panose="02020603050405020304" pitchFamily="18" charset="0"/>
                <a:cs typeface="Arial" panose="020B0604020202020204" pitchFamily="34" charset="0"/>
              </a:rPr>
              <a:t> - The games cover the whole curriculum and are tablet friendly.</a:t>
            </a:r>
            <a:endParaRPr lang="en-GB" sz="1200" dirty="0">
              <a:effectLst/>
              <a:latin typeface="Sassoon Infant Std" panose="020B0503020103030203"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200" u="sng" dirty="0">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hlinkClick r:id="rId7"/>
              </a:rPr>
              <a:t>http://www.crickweb.co.uk/</a:t>
            </a:r>
            <a:r>
              <a:rPr lang="en-GB" sz="1200" dirty="0">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rPr>
              <a:t> - Activities focusing on Maths and Literacy. Free to use</a:t>
            </a:r>
            <a:endParaRPr lang="en-GB" sz="1200" dirty="0">
              <a:effectLst/>
              <a:latin typeface="Sassoon Infant Std" panose="020B0503020103030203"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200" u="sng" dirty="0">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hlinkClick r:id="rId8"/>
              </a:rPr>
              <a:t>https://www.pinterest.co.uk/</a:t>
            </a:r>
            <a:r>
              <a:rPr lang="en-GB" sz="1200" dirty="0">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rPr>
              <a:t> - While Pinterest isn’t a learning website as such, it is nonetheless an absolute treasure trove of resources if you would like an activity for your child that isn’t screen based. Pinterest has so many investigative activities that you can make at home, some beautiful art activities and fine motor activities. Type ‘</a:t>
            </a:r>
            <a:r>
              <a:rPr lang="en-GB" sz="1200" dirty="0" err="1">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rPr>
              <a:t>eyfs</a:t>
            </a:r>
            <a:r>
              <a:rPr lang="en-GB" sz="1200" dirty="0">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rPr>
              <a:t>’ or ‘for kids’ after your search. For example ‘numbers to 10 for kids’ or ‘shape patterns for kids’</a:t>
            </a:r>
            <a:endParaRPr lang="en-GB" sz="1200" dirty="0">
              <a:effectLst/>
              <a:latin typeface="Sassoon Infant Std" panose="020B0503020103030203"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200" dirty="0">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hlinkClick r:id="rId9"/>
              </a:rPr>
              <a:t>https://www.youtubekids.com/</a:t>
            </a:r>
            <a:r>
              <a:rPr lang="en-GB" sz="1200" dirty="0">
                <a:solidFill>
                  <a:srgbClr val="000000"/>
                </a:solidFill>
                <a:latin typeface="Sassoon Infant Std" panose="020B0503020103030203" pitchFamily="34" charset="0"/>
                <a:ea typeface="Times New Roman" panose="02020603050405020304" pitchFamily="18" charset="0"/>
                <a:cs typeface="Arial" panose="020B0604020202020204" pitchFamily="34" charset="0"/>
              </a:rPr>
              <a:t> </a:t>
            </a:r>
            <a:r>
              <a:rPr lang="en-GB" sz="1200" dirty="0">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rPr>
              <a:t>You can search for a wide range of videos on number bonds, shapes, counting, phonics, </a:t>
            </a:r>
            <a:r>
              <a:rPr lang="en-GB" sz="1200" dirty="0" err="1">
                <a:solidFill>
                  <a:srgbClr val="000000"/>
                </a:solidFill>
                <a:latin typeface="Sassoon Infant Std" panose="020B0503020103030203" pitchFamily="34" charset="0"/>
                <a:ea typeface="Times New Roman" panose="02020603050405020304" pitchFamily="18" charset="0"/>
                <a:cs typeface="Arial" panose="020B0604020202020204" pitchFamily="34" charset="0"/>
              </a:rPr>
              <a:t>A</a:t>
            </a:r>
            <a:r>
              <a:rPr lang="en-GB" sz="1200" dirty="0" err="1">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rPr>
              <a:t>lphablocks</a:t>
            </a:r>
            <a:r>
              <a:rPr lang="en-GB" sz="1200" dirty="0">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rPr>
              <a:t>, Number </a:t>
            </a:r>
            <a:r>
              <a:rPr lang="en-GB" sz="1200" dirty="0">
                <a:solidFill>
                  <a:srgbClr val="000000"/>
                </a:solidFill>
                <a:latin typeface="Sassoon Infant Std" panose="020B0503020103030203" pitchFamily="34" charset="0"/>
                <a:ea typeface="Times New Roman" panose="02020603050405020304" pitchFamily="18" charset="0"/>
                <a:cs typeface="Arial" panose="020B0604020202020204" pitchFamily="34" charset="0"/>
              </a:rPr>
              <a:t>J</a:t>
            </a:r>
            <a:r>
              <a:rPr lang="en-GB" sz="1200" dirty="0">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rPr>
              <a:t>acks etc. </a:t>
            </a:r>
            <a:r>
              <a:rPr lang="en-GB" sz="1200" dirty="0">
                <a:effectLst/>
                <a:latin typeface="Sassoon Infant Std" panose="020B0503020103030203" pitchFamily="34" charset="0"/>
                <a:ea typeface="Calibri" panose="020F0502020204030204" pitchFamily="34" charset="0"/>
                <a:cs typeface="Times New Roman" panose="02020603050405020304" pitchFamily="18" charset="0"/>
              </a:rPr>
              <a:t> </a:t>
            </a:r>
            <a:r>
              <a:rPr lang="en-GB" sz="1200" dirty="0">
                <a:solidFill>
                  <a:srgbClr val="000000"/>
                </a:solidFill>
                <a:effectLst/>
                <a:latin typeface="Sassoon Infant Std" panose="020B0503020103030203" pitchFamily="34" charset="0"/>
                <a:ea typeface="Times New Roman" panose="02020603050405020304" pitchFamily="18" charset="0"/>
                <a:cs typeface="Arial" panose="020B0604020202020204" pitchFamily="34" charset="0"/>
              </a:rPr>
              <a:t>‘Art for Kids’ and ‘Cosmic Yoga Kids’. </a:t>
            </a:r>
            <a:endParaRPr lang="en-GB" sz="1200" dirty="0">
              <a:effectLst/>
              <a:latin typeface="Sassoon Infant Std" panose="020B0503020103030203" pitchFamily="34" charset="0"/>
              <a:ea typeface="Calibri" panose="020F0502020204030204" pitchFamily="34" charset="0"/>
              <a:cs typeface="Times New Roman" panose="02020603050405020304" pitchFamily="18" charset="0"/>
            </a:endParaRPr>
          </a:p>
          <a:p>
            <a:pPr>
              <a:lnSpc>
                <a:spcPct val="150000"/>
              </a:lnSpc>
              <a:spcAft>
                <a:spcPts val="800"/>
              </a:spcAft>
            </a:pPr>
            <a:r>
              <a:rPr lang="en-GB" sz="1200" u="sng" dirty="0">
                <a:solidFill>
                  <a:srgbClr val="000000"/>
                </a:solidFill>
                <a:latin typeface="Sassoon Infant Std" panose="020B0503020103030203" pitchFamily="34" charset="0"/>
                <a:ea typeface="Calibri" panose="020F0502020204030204" pitchFamily="34" charset="0"/>
                <a:cs typeface="Times New Roman" panose="02020603050405020304" pitchFamily="18" charset="0"/>
                <a:hlinkClick r:id="rId10"/>
              </a:rPr>
              <a:t>https://www.bbc.co.uk/bitesize/articles/zks4kmn?fbclid=IwAR357cwmtmUmaOnHhRVPR5Az4k5OvKP6lrsYs9ZoYAadD5nfcOLzz0GHbCI</a:t>
            </a:r>
            <a:r>
              <a:rPr lang="en-GB" sz="1200" u="sng" dirty="0">
                <a:solidFill>
                  <a:srgbClr val="000000"/>
                </a:solidFill>
                <a:latin typeface="Sassoon Infant Std" panose="020B0503020103030203" pitchFamily="34" charset="0"/>
                <a:ea typeface="Calibri" panose="020F0502020204030204" pitchFamily="34" charset="0"/>
                <a:cs typeface="Times New Roman" panose="02020603050405020304" pitchFamily="18" charset="0"/>
              </a:rPr>
              <a:t> </a:t>
            </a:r>
            <a:r>
              <a:rPr lang="en-GB" sz="1200" dirty="0">
                <a:solidFill>
                  <a:srgbClr val="000000"/>
                </a:solidFill>
                <a:latin typeface="Sassoon Infant Std" panose="020B0503020103030203" pitchFamily="34" charset="0"/>
                <a:ea typeface="Calibri" panose="020F0502020204030204" pitchFamily="34" charset="0"/>
                <a:cs typeface="Times New Roman" panose="02020603050405020304" pitchFamily="18" charset="0"/>
              </a:rPr>
              <a:t>BBC bitesize has lots of links to activities, games and videos all about maths and other areas of the curriculum </a:t>
            </a:r>
            <a:endParaRPr lang="en-GB" sz="1200" dirty="0">
              <a:latin typeface="Sassoon Infant Std" panose="020B0503020103030203" pitchFamily="34" charset="0"/>
              <a:ea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7252C45A-9EC3-4CF3-8A3C-93540B10FB4F}"/>
              </a:ext>
            </a:extLst>
          </p:cNvPr>
          <p:cNvPicPr>
            <a:picLocks noChangeAspect="1"/>
          </p:cNvPicPr>
          <p:nvPr/>
        </p:nvPicPr>
        <p:blipFill>
          <a:blip r:embed="rId11"/>
          <a:stretch>
            <a:fillRect/>
          </a:stretch>
        </p:blipFill>
        <p:spPr>
          <a:xfrm>
            <a:off x="8154584" y="287079"/>
            <a:ext cx="3543834" cy="1965960"/>
          </a:xfrm>
          <a:prstGeom prst="rect">
            <a:avLst/>
          </a:prstGeom>
        </p:spPr>
      </p:pic>
    </p:spTree>
    <p:extLst>
      <p:ext uri="{BB962C8B-B14F-4D97-AF65-F5344CB8AC3E}">
        <p14:creationId xmlns:p14="http://schemas.microsoft.com/office/powerpoint/2010/main" val="2507378532"/>
      </p:ext>
    </p:extLst>
  </p:cSld>
  <p:clrMapOvr>
    <a:masterClrMapping/>
  </p:clrMapOvr>
</p:sld>
</file>

<file path=ppt/theme/theme1.xml><?xml version="1.0" encoding="utf-8"?>
<a:theme xmlns:a="http://schemas.openxmlformats.org/drawingml/2006/main" name="Basis">
  <a:themeElements>
    <a:clrScheme name="Basis">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TM03457444[[fn=Basis]]</Template>
  <TotalTime>132</TotalTime>
  <Words>653</Words>
  <Application>Microsoft Office PowerPoint</Application>
  <PresentationFormat>Widescreen</PresentationFormat>
  <Paragraphs>69</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Corbel</vt:lpstr>
      <vt:lpstr>Sassoon Infant Std</vt:lpstr>
      <vt:lpstr>Times New Roman</vt:lpstr>
      <vt:lpstr>Basis</vt:lpstr>
      <vt:lpstr>Reception Maths</vt:lpstr>
      <vt:lpstr> </vt:lpstr>
      <vt:lpstr>The curriculum in school </vt:lpstr>
      <vt:lpstr>PowerPoint Presentation</vt:lpstr>
      <vt:lpstr>PowerPoint Presentation</vt:lpstr>
      <vt:lpstr>Physical resources </vt:lpstr>
      <vt:lpstr>How you can help at home </vt:lpstr>
      <vt:lpstr>How you can help at home? </vt:lpstr>
      <vt:lpstr>How you can help at home? </vt:lpstr>
      <vt:lpstr>How you can help at home? </vt:lpstr>
      <vt:lpstr>Useful websites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 Maths</dc:title>
  <dc:creator>Kate Wiffen</dc:creator>
  <cp:lastModifiedBy>Nicola Hirst</cp:lastModifiedBy>
  <cp:revision>43</cp:revision>
  <dcterms:created xsi:type="dcterms:W3CDTF">2021-10-06T09:01:42Z</dcterms:created>
  <dcterms:modified xsi:type="dcterms:W3CDTF">2024-09-15T14:48:11Z</dcterms:modified>
</cp:coreProperties>
</file>