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comments+xml" PartName="/ppt/comments/comment1.xml"/>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commentAuthors+xml" PartName="/ppt/commentAuthors.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5"/>
  </p:sldMasterIdLst>
  <p:notesMasterIdLst>
    <p:notesMasterId r:id="rId6"/>
  </p:notesMasterIdLst>
  <p:sldIdLst>
    <p:sldId id="256" r:id="rId7"/>
    <p:sldId id="257" r:id="rId8"/>
  </p:sldIdLst>
  <p:sldSz cy="5143500" cx="9144000"/>
  <p:notesSz cx="6858000" cy="9144000"/>
  <p:embeddedFontLst>
    <p:embeddedFont>
      <p:font typeface="Century Gothic"/>
      <p:regular r:id="rId9"/>
      <p:bold r:id="rId10"/>
      <p:italic r:id="rId11"/>
      <p:boldItalic r:id="rId1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mAuthor clrIdx="0" id="0" initials="" lastIdx="1" name="Emily Horton"/>
</p:cmAuthorLst>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commentAuthors" Target="commentAuthors.xml"/><Relationship Id="rId11" Type="http://schemas.openxmlformats.org/officeDocument/2006/relationships/font" Target="fonts/CenturyGothic-italic.fntdata"/><Relationship Id="rId10" Type="http://schemas.openxmlformats.org/officeDocument/2006/relationships/font" Target="fonts/CenturyGothic-bold.fntdata"/><Relationship Id="rId12" Type="http://schemas.openxmlformats.org/officeDocument/2006/relationships/font" Target="fonts/CenturyGothic-boldItalic.fntdata"/><Relationship Id="rId9" Type="http://schemas.openxmlformats.org/officeDocument/2006/relationships/font" Target="fonts/CenturyGothic-regular.fntdata"/><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s>
</file>

<file path=ppt/comments/comment1.xml><?xml version="1.0" encoding="utf-8"?>
<p:cm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m authorId="0" idx="1" dt="2020-04-02T09:59:07.575">
    <p:pos x="2104" y="48"/>
    <p:text>These TASC ideas are spot on! You've really got to grips with how it works.</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g7f74851835_0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3" name="Google Shape;73;g7f74851835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png"/><Relationship Id="rId4" Type="http://schemas.openxmlformats.org/officeDocument/2006/relationships/image" Target="../media/image4.png"/><Relationship Id="rId5" Type="http://schemas.openxmlformats.org/officeDocument/2006/relationships/image" Target="../media/image1.png"/><Relationship Id="rId6" Type="http://schemas.openxmlformats.org/officeDocument/2006/relationships/image" Target="../media/image5.png"/><Relationship Id="rId7" Type="http://schemas.openxmlformats.org/officeDocument/2006/relationships/image" Target="../media/image3.png"/><Relationship Id="rId8"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comments" Target="../comments/commen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p:nvPr/>
        </p:nvSpPr>
        <p:spPr>
          <a:xfrm>
            <a:off x="163200" y="67475"/>
            <a:ext cx="8862300" cy="643800"/>
          </a:xfrm>
          <a:prstGeom prst="roundRect">
            <a:avLst>
              <a:gd fmla="val 16667" name="adj"/>
            </a:avLst>
          </a:prstGeom>
          <a:noFill/>
          <a:ln cap="flat" cmpd="sng" w="28575">
            <a:solidFill>
              <a:srgbClr val="FFFF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latin typeface="Century Gothic"/>
                <a:ea typeface="Century Gothic"/>
                <a:cs typeface="Century Gothic"/>
                <a:sym typeface="Century Gothic"/>
              </a:rPr>
              <a:t>What Makes a Good Friend?</a:t>
            </a:r>
            <a:endParaRPr b="1" sz="1200">
              <a:latin typeface="Century Gothic"/>
              <a:ea typeface="Century Gothic"/>
              <a:cs typeface="Century Gothic"/>
              <a:sym typeface="Century Gothic"/>
            </a:endParaRPr>
          </a:p>
          <a:p>
            <a:pPr indent="0" lvl="0" marL="0" rtl="0" algn="ctr">
              <a:spcBef>
                <a:spcPts val="0"/>
              </a:spcBef>
              <a:spcAft>
                <a:spcPts val="0"/>
              </a:spcAft>
              <a:buNone/>
            </a:pPr>
            <a:r>
              <a:rPr lang="en" sz="700">
                <a:latin typeface="Century Gothic"/>
                <a:ea typeface="Century Gothic"/>
                <a:cs typeface="Century Gothic"/>
                <a:sym typeface="Century Gothic"/>
              </a:rPr>
              <a:t>This first topic in Reception will support children to settle happily into their new classroom and routines. It encourages them to explore their new setting, understand expectations, build positive relationships with others (introducing the school value of ‘Friendship’), and talk about themselves and their experiences. Adults will be able to develop learning opportunities based on children’s emerging interests and needs.</a:t>
            </a:r>
            <a:endParaRPr sz="700">
              <a:latin typeface="Century Gothic"/>
              <a:ea typeface="Century Gothic"/>
              <a:cs typeface="Century Gothic"/>
              <a:sym typeface="Century Gothic"/>
            </a:endParaRPr>
          </a:p>
          <a:p>
            <a:pPr indent="0" lvl="0" marL="0" rtl="0" algn="ctr">
              <a:spcBef>
                <a:spcPts val="0"/>
              </a:spcBef>
              <a:spcAft>
                <a:spcPts val="0"/>
              </a:spcAft>
              <a:buNone/>
            </a:pPr>
            <a:r>
              <a:t/>
            </a:r>
            <a:endParaRPr b="1">
              <a:latin typeface="Century Gothic"/>
              <a:ea typeface="Century Gothic"/>
              <a:cs typeface="Century Gothic"/>
              <a:sym typeface="Century Gothic"/>
            </a:endParaRPr>
          </a:p>
        </p:txBody>
      </p:sp>
      <p:sp>
        <p:nvSpPr>
          <p:cNvPr id="55" name="Google Shape;55;p13"/>
          <p:cNvSpPr/>
          <p:nvPr/>
        </p:nvSpPr>
        <p:spPr>
          <a:xfrm>
            <a:off x="7860900" y="815050"/>
            <a:ext cx="1164600" cy="4240200"/>
          </a:xfrm>
          <a:prstGeom prst="roundRect">
            <a:avLst>
              <a:gd fmla="val 16667" name="adj"/>
            </a:avLst>
          </a:prstGeom>
          <a:noFill/>
          <a:ln cap="flat" cmpd="sng" w="9525">
            <a:solidFill>
              <a:schemeClr val="dk2"/>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13"/>
          <p:cNvSpPr/>
          <p:nvPr/>
        </p:nvSpPr>
        <p:spPr>
          <a:xfrm>
            <a:off x="145350" y="752813"/>
            <a:ext cx="2462400" cy="1415100"/>
          </a:xfrm>
          <a:prstGeom prst="roundRect">
            <a:avLst>
              <a:gd fmla="val 16667" name="adj"/>
            </a:avLst>
          </a:prstGeom>
          <a:noFill/>
          <a:ln cap="flat" cmpd="sng" w="9525">
            <a:solidFill>
              <a:srgbClr val="9900FF"/>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7916"/>
              </a:lnSpc>
              <a:spcBef>
                <a:spcPts val="0"/>
              </a:spcBef>
              <a:spcAft>
                <a:spcPts val="0"/>
              </a:spcAft>
              <a:buNone/>
            </a:pPr>
            <a:r>
              <a:rPr b="1" lang="en" sz="800">
                <a:solidFill>
                  <a:schemeClr val="dk1"/>
                </a:solidFill>
                <a:latin typeface="Century Gothic"/>
                <a:ea typeface="Century Gothic"/>
                <a:cs typeface="Century Gothic"/>
                <a:sym typeface="Century Gothic"/>
              </a:rPr>
              <a:t>Personal, Social, Emotional Development</a:t>
            </a:r>
            <a:endParaRPr b="1" sz="8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Understanding that our actions affect others</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Learning ways to solve conflict</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Playing together, taking turns</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Building relationships with others</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Understanding the school rules and expectations</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Saying when we do or do not need help</a:t>
            </a:r>
            <a:endParaRPr sz="700">
              <a:solidFill>
                <a:schemeClr val="dk1"/>
              </a:solidFill>
              <a:latin typeface="Century Gothic"/>
              <a:ea typeface="Century Gothic"/>
              <a:cs typeface="Century Gothic"/>
              <a:sym typeface="Century Gothic"/>
            </a:endParaRPr>
          </a:p>
          <a:p>
            <a:pPr indent="0" lvl="0" marL="0" rtl="0" algn="l">
              <a:spcBef>
                <a:spcPts val="800"/>
              </a:spcBef>
              <a:spcAft>
                <a:spcPts val="0"/>
              </a:spcAft>
              <a:buNone/>
            </a:pPr>
            <a:r>
              <a:t/>
            </a:r>
            <a:endParaRPr/>
          </a:p>
        </p:txBody>
      </p:sp>
      <p:sp>
        <p:nvSpPr>
          <p:cNvPr id="57" name="Google Shape;57;p13"/>
          <p:cNvSpPr/>
          <p:nvPr/>
        </p:nvSpPr>
        <p:spPr>
          <a:xfrm>
            <a:off x="2717200" y="752825"/>
            <a:ext cx="2462400" cy="1415100"/>
          </a:xfrm>
          <a:prstGeom prst="roundRect">
            <a:avLst>
              <a:gd fmla="val 16667" name="adj"/>
            </a:avLst>
          </a:prstGeom>
          <a:noFill/>
          <a:ln cap="flat" cmpd="sng" w="9525">
            <a:solidFill>
              <a:srgbClr val="00FFFF"/>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7916"/>
              </a:lnSpc>
              <a:spcBef>
                <a:spcPts val="0"/>
              </a:spcBef>
              <a:spcAft>
                <a:spcPts val="0"/>
              </a:spcAft>
              <a:buNone/>
            </a:pPr>
            <a:r>
              <a:rPr b="1" lang="en" sz="800">
                <a:solidFill>
                  <a:schemeClr val="dk1"/>
                </a:solidFill>
                <a:latin typeface="Century Gothic"/>
                <a:ea typeface="Century Gothic"/>
                <a:cs typeface="Century Gothic"/>
                <a:sym typeface="Century Gothic"/>
              </a:rPr>
              <a:t>Communication and Language</a:t>
            </a:r>
            <a:endParaRPr b="1" sz="8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Listening to others</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Taking turns to speak</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Following instructions</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Using a range of tenses</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Using ‘and’ and ‘because’ to link thoughts</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Asking questions</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Giving explanations</a:t>
            </a:r>
            <a:endParaRPr sz="700">
              <a:solidFill>
                <a:schemeClr val="dk1"/>
              </a:solidFill>
              <a:latin typeface="Century Gothic"/>
              <a:ea typeface="Century Gothic"/>
              <a:cs typeface="Century Gothic"/>
              <a:sym typeface="Century Gothic"/>
            </a:endParaRPr>
          </a:p>
          <a:p>
            <a:pPr indent="0" lvl="0" marL="0" rtl="0" algn="l">
              <a:spcBef>
                <a:spcPts val="800"/>
              </a:spcBef>
              <a:spcAft>
                <a:spcPts val="0"/>
              </a:spcAft>
              <a:buNone/>
            </a:pPr>
            <a:r>
              <a:t/>
            </a:r>
            <a:endParaRPr/>
          </a:p>
        </p:txBody>
      </p:sp>
      <p:sp>
        <p:nvSpPr>
          <p:cNvPr id="58" name="Google Shape;58;p13"/>
          <p:cNvSpPr/>
          <p:nvPr/>
        </p:nvSpPr>
        <p:spPr>
          <a:xfrm>
            <a:off x="5289050" y="752825"/>
            <a:ext cx="2462400" cy="1415100"/>
          </a:xfrm>
          <a:prstGeom prst="roundRect">
            <a:avLst>
              <a:gd fmla="val 16667" name="adj"/>
            </a:avLst>
          </a:prstGeom>
          <a:noFill/>
          <a:ln cap="flat" cmpd="sng" w="9525">
            <a:solidFill>
              <a:srgbClr val="FF00FF"/>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7916"/>
              </a:lnSpc>
              <a:spcBef>
                <a:spcPts val="0"/>
              </a:spcBef>
              <a:spcAft>
                <a:spcPts val="0"/>
              </a:spcAft>
              <a:buNone/>
            </a:pPr>
            <a:r>
              <a:rPr b="1" lang="en" sz="800">
                <a:solidFill>
                  <a:schemeClr val="dk1"/>
                </a:solidFill>
                <a:latin typeface="Century Gothic"/>
                <a:ea typeface="Century Gothic"/>
                <a:cs typeface="Century Gothic"/>
                <a:sym typeface="Century Gothic"/>
              </a:rPr>
              <a:t>Physical Development</a:t>
            </a:r>
            <a:endParaRPr b="1" sz="8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Avoiding obstacles</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Throwing and catching</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Pencil control: drawing lines, circles, forming some letters</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Holding pencils and tools appropriately</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Using the toilet independently</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Washing hands independently</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Getting changed independently</a:t>
            </a:r>
            <a:endParaRPr sz="700">
              <a:solidFill>
                <a:schemeClr val="dk1"/>
              </a:solidFill>
              <a:latin typeface="Century Gothic"/>
              <a:ea typeface="Century Gothic"/>
              <a:cs typeface="Century Gothic"/>
              <a:sym typeface="Century Gothic"/>
            </a:endParaRPr>
          </a:p>
          <a:p>
            <a:pPr indent="0" lvl="0" marL="0" rtl="0" algn="l">
              <a:spcBef>
                <a:spcPts val="800"/>
              </a:spcBef>
              <a:spcAft>
                <a:spcPts val="0"/>
              </a:spcAft>
              <a:buNone/>
            </a:pPr>
            <a:r>
              <a:t/>
            </a:r>
            <a:endParaRPr sz="700"/>
          </a:p>
        </p:txBody>
      </p:sp>
      <p:sp>
        <p:nvSpPr>
          <p:cNvPr id="59" name="Google Shape;59;p13"/>
          <p:cNvSpPr/>
          <p:nvPr/>
        </p:nvSpPr>
        <p:spPr>
          <a:xfrm>
            <a:off x="145850" y="2227600"/>
            <a:ext cx="2462400" cy="1415100"/>
          </a:xfrm>
          <a:prstGeom prst="roundRect">
            <a:avLst>
              <a:gd fmla="val 16667" name="adj"/>
            </a:avLst>
          </a:prstGeom>
          <a:noFill/>
          <a:ln cap="flat" cmpd="sng" w="9525">
            <a:solidFill>
              <a:srgbClr val="FFFF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7916"/>
              </a:lnSpc>
              <a:spcBef>
                <a:spcPts val="0"/>
              </a:spcBef>
              <a:spcAft>
                <a:spcPts val="0"/>
              </a:spcAft>
              <a:buNone/>
            </a:pPr>
            <a:r>
              <a:rPr b="1" lang="en" sz="800">
                <a:solidFill>
                  <a:schemeClr val="dk1"/>
                </a:solidFill>
                <a:latin typeface="Century Gothic"/>
                <a:ea typeface="Century Gothic"/>
                <a:cs typeface="Century Gothic"/>
                <a:sym typeface="Century Gothic"/>
              </a:rPr>
              <a:t>Reading</a:t>
            </a:r>
            <a:endParaRPr b="1" sz="8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Listening to a story</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Joining in with a story</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Recalling a story</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Joining in with rhyming and rhythmic activities</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Recognising our names, familiar words, and symbols</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Learning how to handle books carefully</a:t>
            </a:r>
            <a:endParaRPr sz="700">
              <a:solidFill>
                <a:schemeClr val="dk1"/>
              </a:solidFill>
              <a:latin typeface="Century Gothic"/>
              <a:ea typeface="Century Gothic"/>
              <a:cs typeface="Century Gothic"/>
              <a:sym typeface="Century Gothic"/>
            </a:endParaRPr>
          </a:p>
          <a:p>
            <a:pPr indent="0" lvl="0" marL="0" rtl="0" algn="l">
              <a:spcBef>
                <a:spcPts val="800"/>
              </a:spcBef>
              <a:spcAft>
                <a:spcPts val="0"/>
              </a:spcAft>
              <a:buNone/>
            </a:pPr>
            <a:r>
              <a:t/>
            </a:r>
            <a:endParaRPr sz="700"/>
          </a:p>
        </p:txBody>
      </p:sp>
      <p:sp>
        <p:nvSpPr>
          <p:cNvPr id="60" name="Google Shape;60;p13"/>
          <p:cNvSpPr/>
          <p:nvPr/>
        </p:nvSpPr>
        <p:spPr>
          <a:xfrm>
            <a:off x="145350" y="3702375"/>
            <a:ext cx="2462400" cy="1415100"/>
          </a:xfrm>
          <a:prstGeom prst="roundRect">
            <a:avLst>
              <a:gd fmla="val 16667" name="adj"/>
            </a:avLst>
          </a:prstGeom>
          <a:noFill/>
          <a:ln cap="flat" cmpd="sng" w="9525">
            <a:solidFill>
              <a:srgbClr val="0000FF"/>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7916"/>
              </a:lnSpc>
              <a:spcBef>
                <a:spcPts val="0"/>
              </a:spcBef>
              <a:spcAft>
                <a:spcPts val="0"/>
              </a:spcAft>
              <a:buNone/>
            </a:pPr>
            <a:r>
              <a:rPr b="1" lang="en" sz="800">
                <a:solidFill>
                  <a:schemeClr val="dk1"/>
                </a:solidFill>
                <a:latin typeface="Century Gothic"/>
                <a:ea typeface="Century Gothic"/>
                <a:cs typeface="Century Gothic"/>
                <a:sym typeface="Century Gothic"/>
              </a:rPr>
              <a:t>Maths</a:t>
            </a:r>
            <a:endParaRPr b="1" sz="800">
              <a:solidFill>
                <a:schemeClr val="dk1"/>
              </a:solidFill>
              <a:latin typeface="Century Gothic"/>
              <a:ea typeface="Century Gothic"/>
              <a:cs typeface="Century Gothic"/>
              <a:sym typeface="Century Gothic"/>
            </a:endParaRPr>
          </a:p>
          <a:p>
            <a:pPr indent="-273050" lvl="0" marL="457200" rtl="0" algn="l">
              <a:lnSpc>
                <a:spcPct val="107916"/>
              </a:lnSpc>
              <a:spcBef>
                <a:spcPts val="80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Sorting: noticing difference</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Comparing quantities: more/fewer/same</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Quantity to 5</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Introducing 5-frames</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Change within 5: 5-frames</a:t>
            </a:r>
            <a:endParaRPr sz="700">
              <a:solidFill>
                <a:schemeClr val="dk1"/>
              </a:solidFill>
              <a:latin typeface="Century Gothic"/>
              <a:ea typeface="Century Gothic"/>
              <a:cs typeface="Century Gothic"/>
              <a:sym typeface="Century Gothic"/>
            </a:endParaRPr>
          </a:p>
          <a:p>
            <a:pPr indent="0" lvl="0" marL="0" rtl="0" algn="l">
              <a:spcBef>
                <a:spcPts val="800"/>
              </a:spcBef>
              <a:spcAft>
                <a:spcPts val="0"/>
              </a:spcAft>
              <a:buNone/>
            </a:pPr>
            <a:r>
              <a:t/>
            </a:r>
            <a:endParaRPr/>
          </a:p>
        </p:txBody>
      </p:sp>
      <p:sp>
        <p:nvSpPr>
          <p:cNvPr id="61" name="Google Shape;61;p13"/>
          <p:cNvSpPr/>
          <p:nvPr/>
        </p:nvSpPr>
        <p:spPr>
          <a:xfrm>
            <a:off x="2717450" y="2227600"/>
            <a:ext cx="2462400" cy="1415100"/>
          </a:xfrm>
          <a:prstGeom prst="roundRect">
            <a:avLst>
              <a:gd fmla="val 16667" name="adj"/>
            </a:avLst>
          </a:prstGeom>
          <a:noFill/>
          <a:ln cap="flat" cmpd="sng" w="9525">
            <a:solidFill>
              <a:srgbClr val="FFFF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7916"/>
              </a:lnSpc>
              <a:spcBef>
                <a:spcPts val="0"/>
              </a:spcBef>
              <a:spcAft>
                <a:spcPts val="0"/>
              </a:spcAft>
              <a:buNone/>
            </a:pPr>
            <a:r>
              <a:rPr b="1" lang="en" sz="800">
                <a:solidFill>
                  <a:schemeClr val="dk1"/>
                </a:solidFill>
                <a:latin typeface="Century Gothic"/>
                <a:ea typeface="Century Gothic"/>
                <a:cs typeface="Century Gothic"/>
                <a:sym typeface="Century Gothic"/>
              </a:rPr>
              <a:t>Writing</a:t>
            </a:r>
            <a:endParaRPr b="1" sz="8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Saying what we have written</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Listening to the sounds we can hear</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Saying the sounds we can hear</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Writing our names</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Writing from left-to-right and top-to-bottom</a:t>
            </a:r>
            <a:endParaRPr sz="700">
              <a:solidFill>
                <a:schemeClr val="dk1"/>
              </a:solidFill>
              <a:latin typeface="Century Gothic"/>
              <a:ea typeface="Century Gothic"/>
              <a:cs typeface="Century Gothic"/>
              <a:sym typeface="Century Gothic"/>
            </a:endParaRPr>
          </a:p>
          <a:p>
            <a:pPr indent="0" lvl="0" marL="0" rtl="0" algn="l">
              <a:spcBef>
                <a:spcPts val="800"/>
              </a:spcBef>
              <a:spcAft>
                <a:spcPts val="0"/>
              </a:spcAft>
              <a:buNone/>
            </a:pPr>
            <a:r>
              <a:t/>
            </a:r>
            <a:endParaRPr sz="700"/>
          </a:p>
        </p:txBody>
      </p:sp>
      <p:sp>
        <p:nvSpPr>
          <p:cNvPr id="62" name="Google Shape;62;p13"/>
          <p:cNvSpPr/>
          <p:nvPr/>
        </p:nvSpPr>
        <p:spPr>
          <a:xfrm>
            <a:off x="2717200" y="3702375"/>
            <a:ext cx="2462400" cy="1415100"/>
          </a:xfrm>
          <a:prstGeom prst="roundRect">
            <a:avLst>
              <a:gd fmla="val 16667" name="adj"/>
            </a:avLst>
          </a:prstGeom>
          <a:noFill/>
          <a:ln cap="flat" cmpd="sng" w="9525">
            <a:solidFill>
              <a:srgbClr val="FF99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7916"/>
              </a:lnSpc>
              <a:spcBef>
                <a:spcPts val="0"/>
              </a:spcBef>
              <a:spcAft>
                <a:spcPts val="0"/>
              </a:spcAft>
              <a:buNone/>
            </a:pPr>
            <a:r>
              <a:rPr b="1" lang="en" sz="800">
                <a:solidFill>
                  <a:schemeClr val="dk1"/>
                </a:solidFill>
                <a:latin typeface="Century Gothic"/>
                <a:ea typeface="Century Gothic"/>
                <a:cs typeface="Century Gothic"/>
                <a:sym typeface="Century Gothic"/>
              </a:rPr>
              <a:t>Understanding the World</a:t>
            </a:r>
            <a:endParaRPr b="1" sz="8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Talk about starting school</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Comment on/question aspects of our familiar world (homes, town, school, class, places of worship, birthdays)</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Explore technological toys (telephones, story headphones, small world toys)</a:t>
            </a:r>
            <a:endParaRPr sz="700">
              <a:solidFill>
                <a:schemeClr val="dk1"/>
              </a:solidFill>
              <a:latin typeface="Century Gothic"/>
              <a:ea typeface="Century Gothic"/>
              <a:cs typeface="Century Gothic"/>
              <a:sym typeface="Century Gothic"/>
            </a:endParaRPr>
          </a:p>
          <a:p>
            <a:pPr indent="0" lvl="0" marL="0" rtl="0" algn="l">
              <a:spcBef>
                <a:spcPts val="800"/>
              </a:spcBef>
              <a:spcAft>
                <a:spcPts val="0"/>
              </a:spcAft>
              <a:buNone/>
            </a:pPr>
            <a:r>
              <a:t/>
            </a:r>
            <a:endParaRPr sz="700"/>
          </a:p>
        </p:txBody>
      </p:sp>
      <p:sp>
        <p:nvSpPr>
          <p:cNvPr id="63" name="Google Shape;63;p13"/>
          <p:cNvSpPr/>
          <p:nvPr/>
        </p:nvSpPr>
        <p:spPr>
          <a:xfrm>
            <a:off x="5289050" y="2227600"/>
            <a:ext cx="2462400" cy="1415100"/>
          </a:xfrm>
          <a:prstGeom prst="roundRect">
            <a:avLst>
              <a:gd fmla="val 16667" name="adj"/>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7916"/>
              </a:lnSpc>
              <a:spcBef>
                <a:spcPts val="0"/>
              </a:spcBef>
              <a:spcAft>
                <a:spcPts val="0"/>
              </a:spcAft>
              <a:buNone/>
            </a:pPr>
            <a:r>
              <a:rPr b="1" lang="en" sz="800">
                <a:solidFill>
                  <a:schemeClr val="dk1"/>
                </a:solidFill>
                <a:latin typeface="Century Gothic"/>
                <a:ea typeface="Century Gothic"/>
                <a:cs typeface="Century Gothic"/>
                <a:sym typeface="Century Gothic"/>
              </a:rPr>
              <a:t>Phonics</a:t>
            </a:r>
            <a:endParaRPr b="1" sz="8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Developing our listening skills (environmental sounds, instrumental sounds, body percussion, rhythm &amp; rhyme, oral blending and segmenting)</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Begin learning Speed Sounds: Set 1 (</a:t>
            </a:r>
            <a:r>
              <a:rPr i="1" lang="en" sz="700">
                <a:solidFill>
                  <a:schemeClr val="dk1"/>
                </a:solidFill>
                <a:latin typeface="Century Gothic"/>
                <a:ea typeface="Century Gothic"/>
                <a:cs typeface="Century Gothic"/>
                <a:sym typeface="Century Gothic"/>
              </a:rPr>
              <a:t>Read, Write, Inc</a:t>
            </a:r>
            <a:r>
              <a:rPr lang="en" sz="700">
                <a:solidFill>
                  <a:schemeClr val="dk1"/>
                </a:solidFill>
                <a:latin typeface="Century Gothic"/>
                <a:ea typeface="Century Gothic"/>
                <a:cs typeface="Century Gothic"/>
                <a:sym typeface="Century Gothic"/>
              </a:rPr>
              <a:t>.)</a:t>
            </a:r>
            <a:endParaRPr i="1" sz="700">
              <a:solidFill>
                <a:schemeClr val="dk1"/>
              </a:solidFill>
              <a:latin typeface="Century Gothic"/>
              <a:ea typeface="Century Gothic"/>
              <a:cs typeface="Century Gothic"/>
              <a:sym typeface="Century Gothic"/>
            </a:endParaRPr>
          </a:p>
          <a:p>
            <a:pPr indent="0" lvl="0" marL="0" rtl="0" algn="l">
              <a:lnSpc>
                <a:spcPct val="107916"/>
              </a:lnSpc>
              <a:spcBef>
                <a:spcPts val="800"/>
              </a:spcBef>
              <a:spcAft>
                <a:spcPts val="0"/>
              </a:spcAft>
              <a:buNone/>
            </a:pPr>
            <a:r>
              <a:t/>
            </a:r>
            <a:endParaRPr sz="800">
              <a:solidFill>
                <a:schemeClr val="dk1"/>
              </a:solidFill>
              <a:latin typeface="Century Gothic"/>
              <a:ea typeface="Century Gothic"/>
              <a:cs typeface="Century Gothic"/>
              <a:sym typeface="Century Gothic"/>
            </a:endParaRPr>
          </a:p>
          <a:p>
            <a:pPr indent="0" lvl="0" marL="0" rtl="0" algn="l">
              <a:spcBef>
                <a:spcPts val="800"/>
              </a:spcBef>
              <a:spcAft>
                <a:spcPts val="0"/>
              </a:spcAft>
              <a:buNone/>
            </a:pPr>
            <a:r>
              <a:t/>
            </a:r>
            <a:endParaRPr/>
          </a:p>
        </p:txBody>
      </p:sp>
      <p:sp>
        <p:nvSpPr>
          <p:cNvPr id="64" name="Google Shape;64;p13"/>
          <p:cNvSpPr/>
          <p:nvPr/>
        </p:nvSpPr>
        <p:spPr>
          <a:xfrm>
            <a:off x="5289050" y="3702375"/>
            <a:ext cx="2462400" cy="1415100"/>
          </a:xfrm>
          <a:prstGeom prst="roundRect">
            <a:avLst>
              <a:gd fmla="val 16667" name="adj"/>
            </a:avLst>
          </a:prstGeom>
          <a:noFill/>
          <a:ln cap="flat" cmpd="sng" w="9525">
            <a:solidFill>
              <a:srgbClr val="6AA84F"/>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7916"/>
              </a:lnSpc>
              <a:spcBef>
                <a:spcPts val="0"/>
              </a:spcBef>
              <a:spcAft>
                <a:spcPts val="0"/>
              </a:spcAft>
              <a:buNone/>
            </a:pPr>
            <a:r>
              <a:rPr b="1" lang="en" sz="800">
                <a:solidFill>
                  <a:schemeClr val="dk1"/>
                </a:solidFill>
                <a:latin typeface="Century Gothic"/>
                <a:ea typeface="Century Gothic"/>
                <a:cs typeface="Century Gothic"/>
                <a:sym typeface="Century Gothic"/>
              </a:rPr>
              <a:t>Expressive Arts and Design</a:t>
            </a:r>
            <a:endParaRPr b="1" sz="8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Join in with dancing and ring games (‘getting to know you’ games)</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Sing familiar songs</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Explore construction materials</a:t>
            </a:r>
            <a:endParaRPr sz="700">
              <a:solidFill>
                <a:schemeClr val="dk1"/>
              </a:solidFill>
              <a:latin typeface="Century Gothic"/>
              <a:ea typeface="Century Gothic"/>
              <a:cs typeface="Century Gothic"/>
              <a:sym typeface="Century Gothic"/>
            </a:endParaRPr>
          </a:p>
          <a:p>
            <a:pPr indent="-273050" lvl="0" marL="457200" rtl="0" algn="l">
              <a:lnSpc>
                <a:spcPct val="107916"/>
              </a:lnSpc>
              <a:spcBef>
                <a:spcPts val="0"/>
              </a:spcBef>
              <a:spcAft>
                <a:spcPts val="0"/>
              </a:spcAft>
              <a:buClr>
                <a:schemeClr val="dk1"/>
              </a:buClr>
              <a:buSzPts val="700"/>
              <a:buFont typeface="Century Gothic"/>
              <a:buChar char="●"/>
            </a:pPr>
            <a:r>
              <a:rPr lang="en" sz="700">
                <a:solidFill>
                  <a:schemeClr val="dk1"/>
                </a:solidFill>
                <a:latin typeface="Century Gothic"/>
                <a:ea typeface="Century Gothic"/>
                <a:cs typeface="Century Gothic"/>
                <a:sym typeface="Century Gothic"/>
              </a:rPr>
              <a:t>Explore creative materials</a:t>
            </a:r>
            <a:endParaRPr sz="700">
              <a:solidFill>
                <a:schemeClr val="dk1"/>
              </a:solidFill>
              <a:latin typeface="Century Gothic"/>
              <a:ea typeface="Century Gothic"/>
              <a:cs typeface="Century Gothic"/>
              <a:sym typeface="Century Gothic"/>
            </a:endParaRPr>
          </a:p>
          <a:p>
            <a:pPr indent="0" lvl="0" marL="0" rtl="0" algn="l">
              <a:spcBef>
                <a:spcPts val="800"/>
              </a:spcBef>
              <a:spcAft>
                <a:spcPts val="0"/>
              </a:spcAft>
              <a:buNone/>
            </a:pPr>
            <a:r>
              <a:t/>
            </a:r>
            <a:endParaRPr/>
          </a:p>
        </p:txBody>
      </p:sp>
      <p:pic>
        <p:nvPicPr>
          <p:cNvPr id="65" name="Google Shape;65;p13"/>
          <p:cNvPicPr preferRelativeResize="0"/>
          <p:nvPr/>
        </p:nvPicPr>
        <p:blipFill>
          <a:blip r:embed="rId3">
            <a:alphaModFix/>
          </a:blip>
          <a:stretch>
            <a:fillRect/>
          </a:stretch>
        </p:blipFill>
        <p:spPr>
          <a:xfrm>
            <a:off x="8290963" y="3598894"/>
            <a:ext cx="453675" cy="567094"/>
          </a:xfrm>
          <a:prstGeom prst="rect">
            <a:avLst/>
          </a:prstGeom>
          <a:noFill/>
          <a:ln>
            <a:noFill/>
          </a:ln>
        </p:spPr>
      </p:pic>
      <p:pic>
        <p:nvPicPr>
          <p:cNvPr id="66" name="Google Shape;66;p13"/>
          <p:cNvPicPr preferRelativeResize="0"/>
          <p:nvPr/>
        </p:nvPicPr>
        <p:blipFill rotWithShape="1">
          <a:blip r:embed="rId4">
            <a:alphaModFix/>
          </a:blip>
          <a:srcRect b="0" l="6250" r="5845" t="0"/>
          <a:stretch/>
        </p:blipFill>
        <p:spPr>
          <a:xfrm>
            <a:off x="8085025" y="2928164"/>
            <a:ext cx="453675" cy="516070"/>
          </a:xfrm>
          <a:prstGeom prst="rect">
            <a:avLst/>
          </a:prstGeom>
          <a:noFill/>
          <a:ln>
            <a:noFill/>
          </a:ln>
        </p:spPr>
      </p:pic>
      <p:pic>
        <p:nvPicPr>
          <p:cNvPr id="67" name="Google Shape;67;p13"/>
          <p:cNvPicPr preferRelativeResize="0"/>
          <p:nvPr/>
        </p:nvPicPr>
        <p:blipFill rotWithShape="1">
          <a:blip r:embed="rId5">
            <a:alphaModFix/>
          </a:blip>
          <a:srcRect b="0" l="26076" r="26946" t="0"/>
          <a:stretch/>
        </p:blipFill>
        <p:spPr>
          <a:xfrm>
            <a:off x="8176362" y="4320640"/>
            <a:ext cx="533700" cy="596455"/>
          </a:xfrm>
          <a:prstGeom prst="rect">
            <a:avLst/>
          </a:prstGeom>
          <a:noFill/>
          <a:ln>
            <a:noFill/>
          </a:ln>
        </p:spPr>
      </p:pic>
      <p:pic>
        <p:nvPicPr>
          <p:cNvPr id="68" name="Google Shape;68;p13"/>
          <p:cNvPicPr preferRelativeResize="0"/>
          <p:nvPr/>
        </p:nvPicPr>
        <p:blipFill rotWithShape="1">
          <a:blip r:embed="rId6">
            <a:alphaModFix/>
          </a:blip>
          <a:srcRect b="0" l="7295" r="0" t="0"/>
          <a:stretch/>
        </p:blipFill>
        <p:spPr>
          <a:xfrm>
            <a:off x="8433725" y="2330037"/>
            <a:ext cx="453675" cy="489355"/>
          </a:xfrm>
          <a:prstGeom prst="rect">
            <a:avLst/>
          </a:prstGeom>
          <a:noFill/>
          <a:ln>
            <a:noFill/>
          </a:ln>
        </p:spPr>
      </p:pic>
      <p:pic>
        <p:nvPicPr>
          <p:cNvPr id="69" name="Google Shape;69;p13"/>
          <p:cNvPicPr preferRelativeResize="0"/>
          <p:nvPr/>
        </p:nvPicPr>
        <p:blipFill>
          <a:blip r:embed="rId7">
            <a:alphaModFix/>
          </a:blip>
          <a:stretch>
            <a:fillRect/>
          </a:stretch>
        </p:blipFill>
        <p:spPr>
          <a:xfrm>
            <a:off x="8290975" y="919350"/>
            <a:ext cx="453675" cy="549306"/>
          </a:xfrm>
          <a:prstGeom prst="rect">
            <a:avLst/>
          </a:prstGeom>
          <a:noFill/>
          <a:ln>
            <a:noFill/>
          </a:ln>
        </p:spPr>
      </p:pic>
      <p:pic>
        <p:nvPicPr>
          <p:cNvPr id="70" name="Google Shape;70;p13"/>
          <p:cNvPicPr preferRelativeResize="0"/>
          <p:nvPr/>
        </p:nvPicPr>
        <p:blipFill>
          <a:blip r:embed="rId8">
            <a:alphaModFix/>
          </a:blip>
          <a:stretch>
            <a:fillRect/>
          </a:stretch>
        </p:blipFill>
        <p:spPr>
          <a:xfrm>
            <a:off x="8085024" y="1577438"/>
            <a:ext cx="716345" cy="6438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 name="Shape 74"/>
        <p:cNvGrpSpPr/>
        <p:nvPr/>
      </p:nvGrpSpPr>
      <p:grpSpPr>
        <a:xfrm>
          <a:off x="0" y="0"/>
          <a:ext cx="0" cy="0"/>
          <a:chOff x="0" y="0"/>
          <a:chExt cx="0" cy="0"/>
        </a:xfrm>
      </p:grpSpPr>
      <p:sp>
        <p:nvSpPr>
          <p:cNvPr id="75" name="Google Shape;75;p14"/>
          <p:cNvSpPr/>
          <p:nvPr/>
        </p:nvSpPr>
        <p:spPr>
          <a:xfrm>
            <a:off x="140850" y="3891175"/>
            <a:ext cx="8862300" cy="1065000"/>
          </a:xfrm>
          <a:prstGeom prst="roundRect">
            <a:avLst>
              <a:gd fmla="val 16667" name="adj"/>
            </a:avLst>
          </a:prstGeom>
          <a:noFill/>
          <a:ln cap="flat" cmpd="sng" w="28575">
            <a:solidFill>
              <a:srgbClr val="FFFF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dk1"/>
                </a:solidFill>
                <a:latin typeface="Century Gothic"/>
                <a:ea typeface="Century Gothic"/>
                <a:cs typeface="Century Gothic"/>
                <a:sym typeface="Century Gothic"/>
              </a:rPr>
              <a:t>What Makes a Good </a:t>
            </a:r>
            <a:r>
              <a:rPr b="1" lang="en" sz="1200">
                <a:solidFill>
                  <a:schemeClr val="dk1"/>
                </a:solidFill>
                <a:latin typeface="Century Gothic"/>
                <a:ea typeface="Century Gothic"/>
                <a:cs typeface="Century Gothic"/>
                <a:sym typeface="Century Gothic"/>
              </a:rPr>
              <a:t>Friend?</a:t>
            </a:r>
            <a:endParaRPr b="1" sz="1200">
              <a:solidFill>
                <a:schemeClr val="dk1"/>
              </a:solidFill>
              <a:latin typeface="Century Gothic"/>
              <a:ea typeface="Century Gothic"/>
              <a:cs typeface="Century Gothic"/>
              <a:sym typeface="Century Gothic"/>
            </a:endParaRPr>
          </a:p>
          <a:p>
            <a:pPr indent="0" lvl="0" marL="0" rtl="0" algn="ctr">
              <a:spcBef>
                <a:spcPts val="0"/>
              </a:spcBef>
              <a:spcAft>
                <a:spcPts val="0"/>
              </a:spcAft>
              <a:buClr>
                <a:schemeClr val="dk1"/>
              </a:buClr>
              <a:buSzPts val="1100"/>
              <a:buFont typeface="Arial"/>
              <a:buNone/>
            </a:pPr>
            <a:r>
              <a:rPr lang="en" sz="900">
                <a:solidFill>
                  <a:schemeClr val="dk1"/>
                </a:solidFill>
                <a:latin typeface="Century Gothic"/>
                <a:ea typeface="Century Gothic"/>
                <a:cs typeface="Century Gothic"/>
                <a:sym typeface="Century Gothic"/>
              </a:rPr>
              <a:t>By the end of this topic, the children will have settled into their new classroom routines and made some positive relationships with adults and children alike. They will have begun to consider what it means to be a friend and why this might be important, and started to apply this in the classroom. They will be familiar with the resources in the room and will have begun to show different preferences and interests. They will have refined their sound discrimination skills and begun to understand the relationship between sounds in words and letters, realising that these can be used in writing to communicate meaning. Children will also have developed their understanding of, and ability to discuss, quantity through practical explorations in maths activities.</a:t>
            </a:r>
            <a:endParaRPr sz="900">
              <a:solidFill>
                <a:schemeClr val="dk1"/>
              </a:solidFill>
              <a:latin typeface="Century Gothic"/>
              <a:ea typeface="Century Gothic"/>
              <a:cs typeface="Century Gothic"/>
              <a:sym typeface="Century Gothic"/>
            </a:endParaRPr>
          </a:p>
        </p:txBody>
      </p:sp>
      <p:sp>
        <p:nvSpPr>
          <p:cNvPr id="76" name="Google Shape;76;p14"/>
          <p:cNvSpPr/>
          <p:nvPr/>
        </p:nvSpPr>
        <p:spPr>
          <a:xfrm>
            <a:off x="145875" y="312575"/>
            <a:ext cx="2462400" cy="1616400"/>
          </a:xfrm>
          <a:prstGeom prst="roundRect">
            <a:avLst>
              <a:gd fmla="val 16667" name="adj"/>
            </a:avLst>
          </a:prstGeom>
          <a:noFill/>
          <a:ln cap="flat" cmpd="sng" w="9525">
            <a:solidFill>
              <a:srgbClr val="FF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7916"/>
              </a:lnSpc>
              <a:spcBef>
                <a:spcPts val="0"/>
              </a:spcBef>
              <a:spcAft>
                <a:spcPts val="0"/>
              </a:spcAft>
              <a:buNone/>
            </a:pPr>
            <a:r>
              <a:rPr b="1" lang="en" sz="800" u="sng">
                <a:solidFill>
                  <a:schemeClr val="dk1"/>
                </a:solidFill>
                <a:latin typeface="Century Gothic"/>
                <a:ea typeface="Century Gothic"/>
                <a:cs typeface="Century Gothic"/>
                <a:sym typeface="Century Gothic"/>
              </a:rPr>
              <a:t>Great Learner Skills</a:t>
            </a:r>
            <a:endParaRPr b="1" sz="800" u="sng">
              <a:solidFill>
                <a:schemeClr val="dk1"/>
              </a:solidFill>
              <a:latin typeface="Century Gothic"/>
              <a:ea typeface="Century Gothic"/>
              <a:cs typeface="Century Gothic"/>
              <a:sym typeface="Century Gothic"/>
            </a:endParaRPr>
          </a:p>
          <a:p>
            <a:pPr indent="0" lvl="0" marL="0" rtl="0" algn="ctr">
              <a:lnSpc>
                <a:spcPct val="107916"/>
              </a:lnSpc>
              <a:spcBef>
                <a:spcPts val="0"/>
              </a:spcBef>
              <a:spcAft>
                <a:spcPts val="0"/>
              </a:spcAft>
              <a:buNone/>
            </a:pPr>
            <a:r>
              <a:t/>
            </a:r>
            <a:endParaRPr b="1" sz="800" u="sng">
              <a:solidFill>
                <a:schemeClr val="dk1"/>
              </a:solidFill>
              <a:latin typeface="Century Gothic"/>
              <a:ea typeface="Century Gothic"/>
              <a:cs typeface="Century Gothic"/>
              <a:sym typeface="Century Gothic"/>
            </a:endParaRPr>
          </a:p>
          <a:p>
            <a:pPr indent="0" lvl="0" marL="0" rtl="0" algn="ctr">
              <a:lnSpc>
                <a:spcPct val="107916"/>
              </a:lnSpc>
              <a:spcBef>
                <a:spcPts val="0"/>
              </a:spcBef>
              <a:spcAft>
                <a:spcPts val="0"/>
              </a:spcAft>
              <a:buClr>
                <a:schemeClr val="dk1"/>
              </a:buClr>
              <a:buSzPts val="1100"/>
              <a:buFont typeface="Arial"/>
              <a:buNone/>
            </a:pPr>
            <a:r>
              <a:rPr b="1" lang="en" sz="800">
                <a:solidFill>
                  <a:srgbClr val="0000FF"/>
                </a:solidFill>
                <a:latin typeface="Century Gothic"/>
                <a:ea typeface="Century Gothic"/>
                <a:cs typeface="Century Gothic"/>
                <a:sym typeface="Century Gothic"/>
              </a:rPr>
              <a:t>Collaboration </a:t>
            </a:r>
            <a:r>
              <a:rPr b="1" lang="en" sz="800">
                <a:solidFill>
                  <a:schemeClr val="dk1"/>
                </a:solidFill>
                <a:latin typeface="Century Gothic"/>
                <a:ea typeface="Century Gothic"/>
                <a:cs typeface="Century Gothic"/>
                <a:sym typeface="Century Gothic"/>
              </a:rPr>
              <a:t>        </a:t>
            </a:r>
            <a:r>
              <a:rPr b="1" lang="en" sz="800">
                <a:solidFill>
                  <a:srgbClr val="0000FF"/>
                </a:solidFill>
                <a:latin typeface="Century Gothic"/>
                <a:ea typeface="Century Gothic"/>
                <a:cs typeface="Century Gothic"/>
                <a:sym typeface="Century Gothic"/>
              </a:rPr>
              <a:t>Problem Solving</a:t>
            </a:r>
            <a:endParaRPr b="1" sz="800">
              <a:solidFill>
                <a:srgbClr val="0000FF"/>
              </a:solidFill>
              <a:latin typeface="Century Gothic"/>
              <a:ea typeface="Century Gothic"/>
              <a:cs typeface="Century Gothic"/>
              <a:sym typeface="Century Gothic"/>
            </a:endParaRPr>
          </a:p>
          <a:p>
            <a:pPr indent="0" lvl="0" marL="0" rtl="0" algn="ctr">
              <a:lnSpc>
                <a:spcPct val="107916"/>
              </a:lnSpc>
              <a:spcBef>
                <a:spcPts val="800"/>
              </a:spcBef>
              <a:spcAft>
                <a:spcPts val="0"/>
              </a:spcAft>
              <a:buClr>
                <a:schemeClr val="dk1"/>
              </a:buClr>
              <a:buSzPts val="1100"/>
              <a:buFont typeface="Arial"/>
              <a:buNone/>
            </a:pPr>
            <a:r>
              <a:rPr b="1" lang="en" sz="800">
                <a:solidFill>
                  <a:srgbClr val="0000FF"/>
                </a:solidFill>
                <a:latin typeface="Century Gothic"/>
                <a:ea typeface="Century Gothic"/>
                <a:cs typeface="Century Gothic"/>
                <a:sym typeface="Century Gothic"/>
              </a:rPr>
              <a:t>Creativity </a:t>
            </a:r>
            <a:r>
              <a:rPr b="1" lang="en" sz="800">
                <a:solidFill>
                  <a:schemeClr val="dk1"/>
                </a:solidFill>
                <a:latin typeface="Century Gothic"/>
                <a:ea typeface="Century Gothic"/>
                <a:cs typeface="Century Gothic"/>
                <a:sym typeface="Century Gothic"/>
              </a:rPr>
              <a:t>	Critical Thinking</a:t>
            </a:r>
            <a:endParaRPr b="1" sz="800">
              <a:solidFill>
                <a:schemeClr val="dk1"/>
              </a:solidFill>
              <a:latin typeface="Century Gothic"/>
              <a:ea typeface="Century Gothic"/>
              <a:cs typeface="Century Gothic"/>
              <a:sym typeface="Century Gothic"/>
            </a:endParaRPr>
          </a:p>
          <a:p>
            <a:pPr indent="0" lvl="0" marL="0" rtl="0" algn="ctr">
              <a:lnSpc>
                <a:spcPct val="107916"/>
              </a:lnSpc>
              <a:spcBef>
                <a:spcPts val="800"/>
              </a:spcBef>
              <a:spcAft>
                <a:spcPts val="0"/>
              </a:spcAft>
              <a:buClr>
                <a:schemeClr val="dk1"/>
              </a:buClr>
              <a:buSzPts val="1100"/>
              <a:buFont typeface="Arial"/>
              <a:buNone/>
            </a:pPr>
            <a:r>
              <a:rPr b="1" lang="en" sz="800">
                <a:solidFill>
                  <a:srgbClr val="0000FF"/>
                </a:solidFill>
                <a:latin typeface="Century Gothic"/>
                <a:ea typeface="Century Gothic"/>
                <a:cs typeface="Century Gothic"/>
                <a:sym typeface="Century Gothic"/>
              </a:rPr>
              <a:t>Perseverance</a:t>
            </a:r>
            <a:r>
              <a:rPr b="1" lang="en" sz="800">
                <a:solidFill>
                  <a:schemeClr val="dk1"/>
                </a:solidFill>
                <a:latin typeface="Century Gothic"/>
                <a:ea typeface="Century Gothic"/>
                <a:cs typeface="Century Gothic"/>
                <a:sym typeface="Century Gothic"/>
              </a:rPr>
              <a:t>	Leadership</a:t>
            </a:r>
            <a:endParaRPr b="1" sz="800">
              <a:solidFill>
                <a:schemeClr val="dk1"/>
              </a:solidFill>
              <a:latin typeface="Century Gothic"/>
              <a:ea typeface="Century Gothic"/>
              <a:cs typeface="Century Gothic"/>
              <a:sym typeface="Century Gothic"/>
            </a:endParaRPr>
          </a:p>
          <a:p>
            <a:pPr indent="0" lvl="0" marL="0" rtl="0" algn="ctr">
              <a:lnSpc>
                <a:spcPct val="107916"/>
              </a:lnSpc>
              <a:spcBef>
                <a:spcPts val="800"/>
              </a:spcBef>
              <a:spcAft>
                <a:spcPts val="0"/>
              </a:spcAft>
              <a:buClr>
                <a:schemeClr val="dk1"/>
              </a:buClr>
              <a:buSzPts val="1100"/>
              <a:buFont typeface="Arial"/>
              <a:buNone/>
            </a:pPr>
            <a:r>
              <a:rPr b="1" lang="en" sz="800">
                <a:solidFill>
                  <a:srgbClr val="0000FF"/>
                </a:solidFill>
                <a:latin typeface="Century Gothic"/>
                <a:ea typeface="Century Gothic"/>
                <a:cs typeface="Century Gothic"/>
                <a:sym typeface="Century Gothic"/>
              </a:rPr>
              <a:t>Communication</a:t>
            </a:r>
            <a:r>
              <a:rPr b="1" lang="en" sz="800">
                <a:solidFill>
                  <a:schemeClr val="dk1"/>
                </a:solidFill>
                <a:latin typeface="Century Gothic"/>
                <a:ea typeface="Century Gothic"/>
                <a:cs typeface="Century Gothic"/>
                <a:sym typeface="Century Gothic"/>
              </a:rPr>
              <a:t>	</a:t>
            </a:r>
            <a:r>
              <a:rPr b="1" lang="en" sz="800">
                <a:solidFill>
                  <a:srgbClr val="0000FF"/>
                </a:solidFill>
                <a:latin typeface="Century Gothic"/>
                <a:ea typeface="Century Gothic"/>
                <a:cs typeface="Century Gothic"/>
                <a:sym typeface="Century Gothic"/>
              </a:rPr>
              <a:t>Curiosity</a:t>
            </a:r>
            <a:endParaRPr b="1" sz="800">
              <a:solidFill>
                <a:srgbClr val="0000FF"/>
              </a:solidFill>
              <a:latin typeface="Century Gothic"/>
              <a:ea typeface="Century Gothic"/>
              <a:cs typeface="Century Gothic"/>
              <a:sym typeface="Century Gothic"/>
            </a:endParaRPr>
          </a:p>
          <a:p>
            <a:pPr indent="0" lvl="0" marL="0" rtl="0" algn="ctr">
              <a:lnSpc>
                <a:spcPct val="107916"/>
              </a:lnSpc>
              <a:spcBef>
                <a:spcPts val="800"/>
              </a:spcBef>
              <a:spcAft>
                <a:spcPts val="0"/>
              </a:spcAft>
              <a:buClr>
                <a:schemeClr val="dk1"/>
              </a:buClr>
              <a:buSzPts val="1100"/>
              <a:buFont typeface="Arial"/>
              <a:buNone/>
            </a:pPr>
            <a:r>
              <a:rPr b="1" lang="en" sz="800">
                <a:solidFill>
                  <a:srgbClr val="0000FF"/>
                </a:solidFill>
                <a:latin typeface="Century Gothic"/>
                <a:ea typeface="Century Gothic"/>
                <a:cs typeface="Century Gothic"/>
                <a:sym typeface="Century Gothic"/>
              </a:rPr>
              <a:t>Reflection </a:t>
            </a:r>
            <a:r>
              <a:rPr b="1" lang="en" sz="800">
                <a:solidFill>
                  <a:schemeClr val="dk1"/>
                </a:solidFill>
                <a:latin typeface="Century Gothic"/>
                <a:ea typeface="Century Gothic"/>
                <a:cs typeface="Century Gothic"/>
                <a:sym typeface="Century Gothic"/>
              </a:rPr>
              <a:t>	</a:t>
            </a:r>
            <a:r>
              <a:rPr b="1" lang="en" sz="800">
                <a:solidFill>
                  <a:srgbClr val="0000FF"/>
                </a:solidFill>
                <a:latin typeface="Century Gothic"/>
                <a:ea typeface="Century Gothic"/>
                <a:cs typeface="Century Gothic"/>
                <a:sym typeface="Century Gothic"/>
              </a:rPr>
              <a:t>Independence </a:t>
            </a:r>
            <a:endParaRPr b="1" sz="800">
              <a:solidFill>
                <a:srgbClr val="0000FF"/>
              </a:solidFill>
              <a:latin typeface="Century Gothic"/>
              <a:ea typeface="Century Gothic"/>
              <a:cs typeface="Century Gothic"/>
              <a:sym typeface="Century Gothic"/>
            </a:endParaRPr>
          </a:p>
          <a:p>
            <a:pPr indent="0" lvl="0" marL="0" rtl="0" algn="l">
              <a:lnSpc>
                <a:spcPct val="107916"/>
              </a:lnSpc>
              <a:spcBef>
                <a:spcPts val="800"/>
              </a:spcBef>
              <a:spcAft>
                <a:spcPts val="0"/>
              </a:spcAft>
              <a:buNone/>
            </a:pPr>
            <a:r>
              <a:t/>
            </a:r>
            <a:endParaRPr sz="800">
              <a:solidFill>
                <a:schemeClr val="dk1"/>
              </a:solidFill>
              <a:latin typeface="Century Gothic"/>
              <a:ea typeface="Century Gothic"/>
              <a:cs typeface="Century Gothic"/>
              <a:sym typeface="Century Gothic"/>
            </a:endParaRPr>
          </a:p>
          <a:p>
            <a:pPr indent="0" lvl="0" marL="0" rtl="0" algn="l">
              <a:spcBef>
                <a:spcPts val="800"/>
              </a:spcBef>
              <a:spcAft>
                <a:spcPts val="0"/>
              </a:spcAft>
              <a:buNone/>
            </a:pPr>
            <a:r>
              <a:t/>
            </a:r>
            <a:endParaRPr/>
          </a:p>
        </p:txBody>
      </p:sp>
      <p:sp>
        <p:nvSpPr>
          <p:cNvPr id="77" name="Google Shape;77;p14"/>
          <p:cNvSpPr/>
          <p:nvPr/>
        </p:nvSpPr>
        <p:spPr>
          <a:xfrm>
            <a:off x="3340800" y="76200"/>
            <a:ext cx="2462400" cy="2388900"/>
          </a:xfrm>
          <a:prstGeom prst="roundRect">
            <a:avLst>
              <a:gd fmla="val 16667" name="adj"/>
            </a:avLst>
          </a:prstGeom>
          <a:noFill/>
          <a:ln cap="flat" cmpd="sng" w="9525">
            <a:solidFill>
              <a:srgbClr val="FF99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7916"/>
              </a:lnSpc>
              <a:spcBef>
                <a:spcPts val="0"/>
              </a:spcBef>
              <a:spcAft>
                <a:spcPts val="0"/>
              </a:spcAft>
              <a:buNone/>
            </a:pPr>
            <a:r>
              <a:rPr b="1" lang="en" sz="800">
                <a:solidFill>
                  <a:schemeClr val="dk1"/>
                </a:solidFill>
                <a:latin typeface="Century Gothic"/>
                <a:ea typeface="Century Gothic"/>
                <a:cs typeface="Century Gothic"/>
                <a:sym typeface="Century Gothic"/>
              </a:rPr>
              <a:t>TASC</a:t>
            </a:r>
            <a:endParaRPr b="1" sz="800">
              <a:solidFill>
                <a:schemeClr val="dk1"/>
              </a:solidFill>
              <a:latin typeface="Century Gothic"/>
              <a:ea typeface="Century Gothic"/>
              <a:cs typeface="Century Gothic"/>
              <a:sym typeface="Century Gothic"/>
            </a:endParaRPr>
          </a:p>
          <a:p>
            <a:pPr indent="0" lvl="0" marL="0" rtl="0" algn="l">
              <a:lnSpc>
                <a:spcPct val="107916"/>
              </a:lnSpc>
              <a:spcBef>
                <a:spcPts val="0"/>
              </a:spcBef>
              <a:spcAft>
                <a:spcPts val="0"/>
              </a:spcAft>
              <a:buNone/>
            </a:pPr>
            <a:r>
              <a:rPr b="1" lang="en" sz="700">
                <a:solidFill>
                  <a:schemeClr val="dk1"/>
                </a:solidFill>
                <a:latin typeface="Century Gothic"/>
                <a:ea typeface="Century Gothic"/>
                <a:cs typeface="Century Gothic"/>
                <a:sym typeface="Century Gothic"/>
              </a:rPr>
              <a:t>Gather- </a:t>
            </a:r>
            <a:r>
              <a:rPr lang="en" sz="700">
                <a:solidFill>
                  <a:schemeClr val="dk1"/>
                </a:solidFill>
                <a:latin typeface="Century Gothic"/>
                <a:ea typeface="Century Gothic"/>
                <a:cs typeface="Century Gothic"/>
                <a:sym typeface="Century Gothic"/>
              </a:rPr>
              <a:t>what do we know about birthday parties already? What did Kipper use for his?</a:t>
            </a:r>
            <a:endParaRPr sz="700">
              <a:solidFill>
                <a:schemeClr val="dk1"/>
              </a:solidFill>
              <a:latin typeface="Century Gothic"/>
              <a:ea typeface="Century Gothic"/>
              <a:cs typeface="Century Gothic"/>
              <a:sym typeface="Century Gothic"/>
            </a:endParaRPr>
          </a:p>
          <a:p>
            <a:pPr indent="0" lvl="0" marL="0" rtl="0" algn="l">
              <a:lnSpc>
                <a:spcPct val="107916"/>
              </a:lnSpc>
              <a:spcBef>
                <a:spcPts val="800"/>
              </a:spcBef>
              <a:spcAft>
                <a:spcPts val="0"/>
              </a:spcAft>
              <a:buNone/>
            </a:pPr>
            <a:r>
              <a:rPr b="1" lang="en" sz="700">
                <a:solidFill>
                  <a:schemeClr val="dk1"/>
                </a:solidFill>
                <a:latin typeface="Century Gothic"/>
                <a:ea typeface="Century Gothic"/>
                <a:cs typeface="Century Gothic"/>
                <a:sym typeface="Century Gothic"/>
              </a:rPr>
              <a:t>Generate- </a:t>
            </a:r>
            <a:r>
              <a:rPr lang="en" sz="700">
                <a:solidFill>
                  <a:schemeClr val="dk1"/>
                </a:solidFill>
                <a:latin typeface="Century Gothic"/>
                <a:ea typeface="Century Gothic"/>
                <a:cs typeface="Century Gothic"/>
                <a:sym typeface="Century Gothic"/>
              </a:rPr>
              <a:t>come up with ideas for hosting our own party</a:t>
            </a:r>
            <a:endParaRPr sz="700">
              <a:solidFill>
                <a:schemeClr val="dk1"/>
              </a:solidFill>
              <a:latin typeface="Century Gothic"/>
              <a:ea typeface="Century Gothic"/>
              <a:cs typeface="Century Gothic"/>
              <a:sym typeface="Century Gothic"/>
            </a:endParaRPr>
          </a:p>
          <a:p>
            <a:pPr indent="0" lvl="0" marL="0" rtl="0" algn="l">
              <a:lnSpc>
                <a:spcPct val="107916"/>
              </a:lnSpc>
              <a:spcBef>
                <a:spcPts val="800"/>
              </a:spcBef>
              <a:spcAft>
                <a:spcPts val="0"/>
              </a:spcAft>
              <a:buNone/>
            </a:pPr>
            <a:r>
              <a:rPr b="1" lang="en" sz="700">
                <a:solidFill>
                  <a:schemeClr val="dk1"/>
                </a:solidFill>
                <a:latin typeface="Century Gothic"/>
                <a:ea typeface="Century Gothic"/>
                <a:cs typeface="Century Gothic"/>
                <a:sym typeface="Century Gothic"/>
              </a:rPr>
              <a:t>Decide- </a:t>
            </a:r>
            <a:r>
              <a:rPr lang="en" sz="700">
                <a:solidFill>
                  <a:schemeClr val="dk1"/>
                </a:solidFill>
                <a:latin typeface="Century Gothic"/>
                <a:ea typeface="Century Gothic"/>
                <a:cs typeface="Century Gothic"/>
                <a:sym typeface="Century Gothic"/>
              </a:rPr>
              <a:t>which are the best ideas? Which ones will we </a:t>
            </a:r>
            <a:r>
              <a:rPr lang="en" sz="700">
                <a:solidFill>
                  <a:schemeClr val="dk1"/>
                </a:solidFill>
                <a:latin typeface="Century Gothic"/>
                <a:ea typeface="Century Gothic"/>
                <a:cs typeface="Century Gothic"/>
                <a:sym typeface="Century Gothic"/>
              </a:rPr>
              <a:t>use</a:t>
            </a:r>
            <a:r>
              <a:rPr lang="en" sz="700">
                <a:solidFill>
                  <a:schemeClr val="dk1"/>
                </a:solidFill>
                <a:latin typeface="Century Gothic"/>
                <a:ea typeface="Century Gothic"/>
                <a:cs typeface="Century Gothic"/>
                <a:sym typeface="Century Gothic"/>
              </a:rPr>
              <a:t>?</a:t>
            </a:r>
            <a:endParaRPr sz="700">
              <a:solidFill>
                <a:schemeClr val="dk1"/>
              </a:solidFill>
              <a:latin typeface="Century Gothic"/>
              <a:ea typeface="Century Gothic"/>
              <a:cs typeface="Century Gothic"/>
              <a:sym typeface="Century Gothic"/>
            </a:endParaRPr>
          </a:p>
          <a:p>
            <a:pPr indent="0" lvl="0" marL="0" rtl="0" algn="l">
              <a:lnSpc>
                <a:spcPct val="107916"/>
              </a:lnSpc>
              <a:spcBef>
                <a:spcPts val="800"/>
              </a:spcBef>
              <a:spcAft>
                <a:spcPts val="0"/>
              </a:spcAft>
              <a:buNone/>
            </a:pPr>
            <a:r>
              <a:rPr b="1" lang="en" sz="700">
                <a:solidFill>
                  <a:schemeClr val="dk1"/>
                </a:solidFill>
                <a:latin typeface="Century Gothic"/>
                <a:ea typeface="Century Gothic"/>
                <a:cs typeface="Century Gothic"/>
                <a:sym typeface="Century Gothic"/>
              </a:rPr>
              <a:t>Communicate- </a:t>
            </a:r>
            <a:r>
              <a:rPr lang="en" sz="700">
                <a:solidFill>
                  <a:schemeClr val="dk1"/>
                </a:solidFill>
                <a:latin typeface="Century Gothic"/>
                <a:ea typeface="Century Gothic"/>
                <a:cs typeface="Century Gothic"/>
                <a:sym typeface="Century Gothic"/>
              </a:rPr>
              <a:t>share our ideas and invite others to the party</a:t>
            </a:r>
            <a:endParaRPr sz="700">
              <a:solidFill>
                <a:schemeClr val="dk1"/>
              </a:solidFill>
              <a:latin typeface="Century Gothic"/>
              <a:ea typeface="Century Gothic"/>
              <a:cs typeface="Century Gothic"/>
              <a:sym typeface="Century Gothic"/>
            </a:endParaRPr>
          </a:p>
          <a:p>
            <a:pPr indent="0" lvl="0" marL="0" rtl="0" algn="l">
              <a:lnSpc>
                <a:spcPct val="107916"/>
              </a:lnSpc>
              <a:spcBef>
                <a:spcPts val="800"/>
              </a:spcBef>
              <a:spcAft>
                <a:spcPts val="0"/>
              </a:spcAft>
              <a:buNone/>
            </a:pPr>
            <a:r>
              <a:rPr b="1" lang="en" sz="700">
                <a:solidFill>
                  <a:schemeClr val="dk1"/>
                </a:solidFill>
                <a:latin typeface="Century Gothic"/>
                <a:ea typeface="Century Gothic"/>
                <a:cs typeface="Century Gothic"/>
                <a:sym typeface="Century Gothic"/>
              </a:rPr>
              <a:t>Implement- </a:t>
            </a:r>
            <a:r>
              <a:rPr lang="en" sz="700">
                <a:solidFill>
                  <a:schemeClr val="dk1"/>
                </a:solidFill>
                <a:latin typeface="Century Gothic"/>
                <a:ea typeface="Century Gothic"/>
                <a:cs typeface="Century Gothic"/>
                <a:sym typeface="Century Gothic"/>
              </a:rPr>
              <a:t>host a party!</a:t>
            </a:r>
            <a:endParaRPr sz="700">
              <a:solidFill>
                <a:schemeClr val="dk1"/>
              </a:solidFill>
              <a:latin typeface="Century Gothic"/>
              <a:ea typeface="Century Gothic"/>
              <a:cs typeface="Century Gothic"/>
              <a:sym typeface="Century Gothic"/>
            </a:endParaRPr>
          </a:p>
          <a:p>
            <a:pPr indent="0" lvl="0" marL="0" rtl="0" algn="l">
              <a:lnSpc>
                <a:spcPct val="107916"/>
              </a:lnSpc>
              <a:spcBef>
                <a:spcPts val="800"/>
              </a:spcBef>
              <a:spcAft>
                <a:spcPts val="0"/>
              </a:spcAft>
              <a:buNone/>
            </a:pPr>
            <a:r>
              <a:t/>
            </a:r>
            <a:endParaRPr sz="800">
              <a:solidFill>
                <a:schemeClr val="dk1"/>
              </a:solidFill>
              <a:latin typeface="Century Gothic"/>
              <a:ea typeface="Century Gothic"/>
              <a:cs typeface="Century Gothic"/>
              <a:sym typeface="Century Gothic"/>
            </a:endParaRPr>
          </a:p>
          <a:p>
            <a:pPr indent="0" lvl="0" marL="457200" rtl="0" algn="l">
              <a:lnSpc>
                <a:spcPct val="107916"/>
              </a:lnSpc>
              <a:spcBef>
                <a:spcPts val="800"/>
              </a:spcBef>
              <a:spcAft>
                <a:spcPts val="0"/>
              </a:spcAft>
              <a:buNone/>
            </a:pPr>
            <a:r>
              <a:t/>
            </a:r>
            <a:endParaRPr sz="800">
              <a:solidFill>
                <a:schemeClr val="dk1"/>
              </a:solidFill>
              <a:latin typeface="Century Gothic"/>
              <a:ea typeface="Century Gothic"/>
              <a:cs typeface="Century Gothic"/>
              <a:sym typeface="Century Gothic"/>
            </a:endParaRPr>
          </a:p>
          <a:p>
            <a:pPr indent="0" lvl="0" marL="0" rtl="0" algn="l">
              <a:spcBef>
                <a:spcPts val="800"/>
              </a:spcBef>
              <a:spcAft>
                <a:spcPts val="0"/>
              </a:spcAft>
              <a:buNone/>
            </a:pPr>
            <a:r>
              <a:t/>
            </a:r>
            <a:endParaRPr/>
          </a:p>
        </p:txBody>
      </p:sp>
      <p:sp>
        <p:nvSpPr>
          <p:cNvPr id="78" name="Google Shape;78;p14"/>
          <p:cNvSpPr/>
          <p:nvPr/>
        </p:nvSpPr>
        <p:spPr>
          <a:xfrm>
            <a:off x="6535725" y="312575"/>
            <a:ext cx="2462400" cy="1415100"/>
          </a:xfrm>
          <a:prstGeom prst="roundRect">
            <a:avLst>
              <a:gd fmla="val 16667" name="adj"/>
            </a:avLst>
          </a:prstGeom>
          <a:noFill/>
          <a:ln cap="flat" cmpd="sng" w="9525">
            <a:solidFill>
              <a:srgbClr val="00FF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7916"/>
              </a:lnSpc>
              <a:spcBef>
                <a:spcPts val="0"/>
              </a:spcBef>
              <a:spcAft>
                <a:spcPts val="0"/>
              </a:spcAft>
              <a:buNone/>
            </a:pPr>
            <a:r>
              <a:rPr b="1" lang="en" sz="800" u="sng">
                <a:solidFill>
                  <a:schemeClr val="dk1"/>
                </a:solidFill>
                <a:latin typeface="Century Gothic"/>
                <a:ea typeface="Century Gothic"/>
                <a:cs typeface="Century Gothic"/>
                <a:sym typeface="Century Gothic"/>
              </a:rPr>
              <a:t>Environment and Locality</a:t>
            </a:r>
            <a:endParaRPr b="1" sz="1100" u="sng">
              <a:solidFill>
                <a:schemeClr val="dk1"/>
              </a:solidFill>
              <a:latin typeface="Century Gothic"/>
              <a:ea typeface="Century Gothic"/>
              <a:cs typeface="Century Gothic"/>
              <a:sym typeface="Century Gothic"/>
            </a:endParaRPr>
          </a:p>
          <a:p>
            <a:pPr indent="0" lvl="0" marL="0" rtl="0" algn="ctr">
              <a:lnSpc>
                <a:spcPct val="107916"/>
              </a:lnSpc>
              <a:spcBef>
                <a:spcPts val="800"/>
              </a:spcBef>
              <a:spcAft>
                <a:spcPts val="0"/>
              </a:spcAft>
              <a:buClr>
                <a:schemeClr val="dk1"/>
              </a:buClr>
              <a:buSzPts val="1100"/>
              <a:buFont typeface="Arial"/>
              <a:buNone/>
            </a:pPr>
            <a:r>
              <a:rPr lang="en" sz="800">
                <a:solidFill>
                  <a:schemeClr val="dk1"/>
                </a:solidFill>
                <a:latin typeface="Century Gothic"/>
                <a:ea typeface="Century Gothic"/>
                <a:cs typeface="Century Gothic"/>
                <a:sym typeface="Century Gothic"/>
              </a:rPr>
              <a:t>Talking about where we live</a:t>
            </a:r>
            <a:endParaRPr sz="800">
              <a:solidFill>
                <a:schemeClr val="dk1"/>
              </a:solidFill>
              <a:latin typeface="Century Gothic"/>
              <a:ea typeface="Century Gothic"/>
              <a:cs typeface="Century Gothic"/>
              <a:sym typeface="Century Gothic"/>
            </a:endParaRPr>
          </a:p>
          <a:p>
            <a:pPr indent="0" lvl="0" marL="0" rtl="0" algn="ctr">
              <a:lnSpc>
                <a:spcPct val="107916"/>
              </a:lnSpc>
              <a:spcBef>
                <a:spcPts val="800"/>
              </a:spcBef>
              <a:spcAft>
                <a:spcPts val="0"/>
              </a:spcAft>
              <a:buClr>
                <a:schemeClr val="dk1"/>
              </a:buClr>
              <a:buSzPts val="1100"/>
              <a:buFont typeface="Arial"/>
              <a:buNone/>
            </a:pPr>
            <a:r>
              <a:rPr lang="en" sz="800">
                <a:solidFill>
                  <a:schemeClr val="dk1"/>
                </a:solidFill>
                <a:latin typeface="Century Gothic"/>
                <a:ea typeface="Century Gothic"/>
                <a:cs typeface="Century Gothic"/>
                <a:sym typeface="Century Gothic"/>
              </a:rPr>
              <a:t>Learning about harvest</a:t>
            </a:r>
            <a:endParaRPr sz="800">
              <a:solidFill>
                <a:schemeClr val="dk1"/>
              </a:solidFill>
              <a:latin typeface="Century Gothic"/>
              <a:ea typeface="Century Gothic"/>
              <a:cs typeface="Century Gothic"/>
              <a:sym typeface="Century Gothic"/>
            </a:endParaRPr>
          </a:p>
          <a:p>
            <a:pPr indent="0" lvl="0" marL="0" rtl="0" algn="ctr">
              <a:lnSpc>
                <a:spcPct val="107916"/>
              </a:lnSpc>
              <a:spcBef>
                <a:spcPts val="800"/>
              </a:spcBef>
              <a:spcAft>
                <a:spcPts val="0"/>
              </a:spcAft>
              <a:buClr>
                <a:schemeClr val="dk1"/>
              </a:buClr>
              <a:buSzPts val="1100"/>
              <a:buFont typeface="Arial"/>
              <a:buNone/>
            </a:pPr>
            <a:r>
              <a:rPr lang="en" sz="800">
                <a:solidFill>
                  <a:schemeClr val="dk1"/>
                </a:solidFill>
                <a:latin typeface="Century Gothic"/>
                <a:ea typeface="Century Gothic"/>
                <a:cs typeface="Century Gothic"/>
                <a:sym typeface="Century Gothic"/>
              </a:rPr>
              <a:t>Walking to Church to celebrate the Harvest Festival</a:t>
            </a:r>
            <a:endParaRPr sz="800">
              <a:solidFill>
                <a:schemeClr val="dk1"/>
              </a:solidFill>
              <a:latin typeface="Century Gothic"/>
              <a:ea typeface="Century Gothic"/>
              <a:cs typeface="Century Gothic"/>
              <a:sym typeface="Century Gothic"/>
            </a:endParaRPr>
          </a:p>
          <a:p>
            <a:pPr indent="0" lvl="0" marL="0" rtl="0" algn="l">
              <a:spcBef>
                <a:spcPts val="800"/>
              </a:spcBef>
              <a:spcAft>
                <a:spcPts val="0"/>
              </a:spcAft>
              <a:buNone/>
            </a:pPr>
            <a:r>
              <a:t/>
            </a:r>
            <a:endParaRPr/>
          </a:p>
        </p:txBody>
      </p:sp>
      <p:sp>
        <p:nvSpPr>
          <p:cNvPr id="79" name="Google Shape;79;p14"/>
          <p:cNvSpPr/>
          <p:nvPr/>
        </p:nvSpPr>
        <p:spPr>
          <a:xfrm>
            <a:off x="145875" y="2122975"/>
            <a:ext cx="2462400" cy="1415100"/>
          </a:xfrm>
          <a:prstGeom prst="roundRect">
            <a:avLst>
              <a:gd fmla="val 16667" name="adj"/>
            </a:avLst>
          </a:prstGeom>
          <a:noFill/>
          <a:ln cap="flat" cmpd="sng" w="9525">
            <a:solidFill>
              <a:srgbClr val="9900FF"/>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7916"/>
              </a:lnSpc>
              <a:spcBef>
                <a:spcPts val="0"/>
              </a:spcBef>
              <a:spcAft>
                <a:spcPts val="0"/>
              </a:spcAft>
              <a:buNone/>
            </a:pPr>
            <a:r>
              <a:rPr b="1" lang="en" sz="800">
                <a:solidFill>
                  <a:schemeClr val="dk1"/>
                </a:solidFill>
                <a:latin typeface="Century Gothic"/>
                <a:ea typeface="Century Gothic"/>
                <a:cs typeface="Century Gothic"/>
                <a:sym typeface="Century Gothic"/>
              </a:rPr>
              <a:t>Life Skills / Cultural Capital</a:t>
            </a:r>
            <a:endParaRPr b="1" sz="800">
              <a:solidFill>
                <a:schemeClr val="dk1"/>
              </a:solidFill>
              <a:latin typeface="Century Gothic"/>
              <a:ea typeface="Century Gothic"/>
              <a:cs typeface="Century Gothic"/>
              <a:sym typeface="Century Gothic"/>
            </a:endParaRPr>
          </a:p>
          <a:p>
            <a:pPr indent="0" lvl="0" marL="0" rtl="0" algn="ctr">
              <a:lnSpc>
                <a:spcPct val="107916"/>
              </a:lnSpc>
              <a:spcBef>
                <a:spcPts val="800"/>
              </a:spcBef>
              <a:spcAft>
                <a:spcPts val="0"/>
              </a:spcAft>
              <a:buNone/>
            </a:pPr>
            <a:r>
              <a:rPr lang="en" sz="800">
                <a:solidFill>
                  <a:schemeClr val="dk1"/>
                </a:solidFill>
                <a:latin typeface="Century Gothic"/>
                <a:ea typeface="Century Gothic"/>
                <a:cs typeface="Century Gothic"/>
                <a:sym typeface="Century Gothic"/>
              </a:rPr>
              <a:t>Understanding the classroom and school rules</a:t>
            </a:r>
            <a:endParaRPr b="1" sz="800">
              <a:solidFill>
                <a:schemeClr val="dk1"/>
              </a:solidFill>
              <a:latin typeface="Century Gothic"/>
              <a:ea typeface="Century Gothic"/>
              <a:cs typeface="Century Gothic"/>
              <a:sym typeface="Century Gothic"/>
            </a:endParaRPr>
          </a:p>
          <a:p>
            <a:pPr indent="0" lvl="0" marL="0" rtl="0" algn="ctr">
              <a:lnSpc>
                <a:spcPct val="107916"/>
              </a:lnSpc>
              <a:spcBef>
                <a:spcPts val="800"/>
              </a:spcBef>
              <a:spcAft>
                <a:spcPts val="0"/>
              </a:spcAft>
              <a:buNone/>
            </a:pPr>
            <a:r>
              <a:rPr lang="en" sz="800">
                <a:solidFill>
                  <a:schemeClr val="dk1"/>
                </a:solidFill>
                <a:latin typeface="Century Gothic"/>
                <a:ea typeface="Century Gothic"/>
                <a:cs typeface="Century Gothic"/>
                <a:sym typeface="Century Gothic"/>
              </a:rPr>
              <a:t>Planning a birthday party for Kipper</a:t>
            </a:r>
            <a:endParaRPr sz="800">
              <a:solidFill>
                <a:schemeClr val="dk1"/>
              </a:solidFill>
              <a:latin typeface="Century Gothic"/>
              <a:ea typeface="Century Gothic"/>
              <a:cs typeface="Century Gothic"/>
              <a:sym typeface="Century Gothic"/>
            </a:endParaRPr>
          </a:p>
          <a:p>
            <a:pPr indent="0" lvl="0" marL="0" rtl="0" algn="ctr">
              <a:lnSpc>
                <a:spcPct val="107916"/>
              </a:lnSpc>
              <a:spcBef>
                <a:spcPts val="800"/>
              </a:spcBef>
              <a:spcAft>
                <a:spcPts val="0"/>
              </a:spcAft>
              <a:buNone/>
            </a:pPr>
            <a:r>
              <a:t/>
            </a:r>
            <a:endParaRPr sz="800">
              <a:solidFill>
                <a:schemeClr val="dk1"/>
              </a:solidFill>
              <a:latin typeface="Century Gothic"/>
              <a:ea typeface="Century Gothic"/>
              <a:cs typeface="Century Gothic"/>
              <a:sym typeface="Century Gothic"/>
            </a:endParaRPr>
          </a:p>
          <a:p>
            <a:pPr indent="0" lvl="0" marL="0" rtl="0" algn="l">
              <a:spcBef>
                <a:spcPts val="800"/>
              </a:spcBef>
              <a:spcAft>
                <a:spcPts val="0"/>
              </a:spcAft>
              <a:buNone/>
            </a:pPr>
            <a:r>
              <a:t/>
            </a:r>
            <a:endParaRPr/>
          </a:p>
        </p:txBody>
      </p:sp>
      <p:sp>
        <p:nvSpPr>
          <p:cNvPr id="80" name="Google Shape;80;p14"/>
          <p:cNvSpPr/>
          <p:nvPr/>
        </p:nvSpPr>
        <p:spPr>
          <a:xfrm>
            <a:off x="3507450" y="2571750"/>
            <a:ext cx="2129100" cy="1065000"/>
          </a:xfrm>
          <a:prstGeom prst="roundRect">
            <a:avLst>
              <a:gd fmla="val 16667" name="adj"/>
            </a:avLst>
          </a:prstGeom>
          <a:noFill/>
          <a:ln cap="flat" cmpd="sng" w="9525">
            <a:solidFill>
              <a:srgbClr val="FFFF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7916"/>
              </a:lnSpc>
              <a:spcBef>
                <a:spcPts val="0"/>
              </a:spcBef>
              <a:spcAft>
                <a:spcPts val="0"/>
              </a:spcAft>
              <a:buNone/>
            </a:pPr>
            <a:r>
              <a:rPr b="1" lang="en" sz="800">
                <a:solidFill>
                  <a:schemeClr val="dk1"/>
                </a:solidFill>
                <a:latin typeface="Century Gothic"/>
                <a:ea typeface="Century Gothic"/>
                <a:cs typeface="Century Gothic"/>
                <a:sym typeface="Century Gothic"/>
              </a:rPr>
              <a:t>Key School Values</a:t>
            </a:r>
            <a:endParaRPr sz="800">
              <a:solidFill>
                <a:schemeClr val="dk1"/>
              </a:solidFill>
              <a:latin typeface="Century Gothic"/>
              <a:ea typeface="Century Gothic"/>
              <a:cs typeface="Century Gothic"/>
              <a:sym typeface="Century Gothic"/>
            </a:endParaRPr>
          </a:p>
          <a:p>
            <a:pPr indent="0" lvl="0" marL="0" rtl="0" algn="ctr">
              <a:lnSpc>
                <a:spcPct val="107916"/>
              </a:lnSpc>
              <a:spcBef>
                <a:spcPts val="800"/>
              </a:spcBef>
              <a:spcAft>
                <a:spcPts val="0"/>
              </a:spcAft>
              <a:buClr>
                <a:schemeClr val="dk1"/>
              </a:buClr>
              <a:buSzPts val="1100"/>
              <a:buFont typeface="Arial"/>
              <a:buNone/>
            </a:pPr>
            <a:r>
              <a:rPr lang="en" sz="800">
                <a:solidFill>
                  <a:schemeClr val="dk1"/>
                </a:solidFill>
                <a:latin typeface="Century Gothic"/>
                <a:ea typeface="Century Gothic"/>
                <a:cs typeface="Century Gothic"/>
                <a:sym typeface="Century Gothic"/>
              </a:rPr>
              <a:t>Friendship</a:t>
            </a:r>
            <a:endParaRPr sz="800">
              <a:solidFill>
                <a:schemeClr val="dk1"/>
              </a:solidFill>
              <a:latin typeface="Century Gothic"/>
              <a:ea typeface="Century Gothic"/>
              <a:cs typeface="Century Gothic"/>
              <a:sym typeface="Century Gothic"/>
            </a:endParaRPr>
          </a:p>
          <a:p>
            <a:pPr indent="0" lvl="0" marL="0" rtl="0" algn="ctr">
              <a:lnSpc>
                <a:spcPct val="107916"/>
              </a:lnSpc>
              <a:spcBef>
                <a:spcPts val="0"/>
              </a:spcBef>
              <a:spcAft>
                <a:spcPts val="0"/>
              </a:spcAft>
              <a:buClr>
                <a:schemeClr val="dk1"/>
              </a:buClr>
              <a:buSzPts val="1100"/>
              <a:buFont typeface="Arial"/>
              <a:buNone/>
            </a:pPr>
            <a:r>
              <a:rPr lang="en" sz="800">
                <a:solidFill>
                  <a:schemeClr val="dk1"/>
                </a:solidFill>
                <a:latin typeface="Century Gothic"/>
                <a:ea typeface="Century Gothic"/>
                <a:cs typeface="Century Gothic"/>
                <a:sym typeface="Century Gothic"/>
              </a:rPr>
              <a:t>Respect</a:t>
            </a:r>
            <a:endParaRPr sz="800">
              <a:solidFill>
                <a:schemeClr val="dk1"/>
              </a:solidFill>
              <a:latin typeface="Century Gothic"/>
              <a:ea typeface="Century Gothic"/>
              <a:cs typeface="Century Gothic"/>
              <a:sym typeface="Century Gothic"/>
            </a:endParaRPr>
          </a:p>
          <a:p>
            <a:pPr indent="0" lvl="0" marL="0" rtl="0" algn="ctr">
              <a:lnSpc>
                <a:spcPct val="107916"/>
              </a:lnSpc>
              <a:spcBef>
                <a:spcPts val="0"/>
              </a:spcBef>
              <a:spcAft>
                <a:spcPts val="0"/>
              </a:spcAft>
              <a:buClr>
                <a:schemeClr val="dk1"/>
              </a:buClr>
              <a:buSzPts val="1100"/>
              <a:buFont typeface="Arial"/>
              <a:buNone/>
            </a:pPr>
            <a:r>
              <a:rPr lang="en" sz="800">
                <a:solidFill>
                  <a:schemeClr val="dk1"/>
                </a:solidFill>
                <a:latin typeface="Century Gothic"/>
                <a:ea typeface="Century Gothic"/>
                <a:cs typeface="Century Gothic"/>
                <a:sym typeface="Century Gothic"/>
              </a:rPr>
              <a:t>Responsibility</a:t>
            </a:r>
            <a:endParaRPr sz="800">
              <a:solidFill>
                <a:schemeClr val="dk1"/>
              </a:solidFill>
              <a:latin typeface="Century Gothic"/>
              <a:ea typeface="Century Gothic"/>
              <a:cs typeface="Century Gothic"/>
              <a:sym typeface="Century Gothic"/>
            </a:endParaRPr>
          </a:p>
          <a:p>
            <a:pPr indent="0" lvl="0" marL="0" rtl="0" algn="ctr">
              <a:lnSpc>
                <a:spcPct val="107916"/>
              </a:lnSpc>
              <a:spcBef>
                <a:spcPts val="0"/>
              </a:spcBef>
              <a:spcAft>
                <a:spcPts val="0"/>
              </a:spcAft>
              <a:buClr>
                <a:schemeClr val="dk1"/>
              </a:buClr>
              <a:buSzPts val="1100"/>
              <a:buFont typeface="Arial"/>
              <a:buNone/>
            </a:pPr>
            <a:r>
              <a:rPr lang="en" sz="800">
                <a:solidFill>
                  <a:schemeClr val="dk1"/>
                </a:solidFill>
                <a:latin typeface="Century Gothic"/>
                <a:ea typeface="Century Gothic"/>
                <a:cs typeface="Century Gothic"/>
                <a:sym typeface="Century Gothic"/>
              </a:rPr>
              <a:t>Perseverance</a:t>
            </a:r>
            <a:endParaRPr sz="800">
              <a:solidFill>
                <a:schemeClr val="dk1"/>
              </a:solidFill>
              <a:latin typeface="Century Gothic"/>
              <a:ea typeface="Century Gothic"/>
              <a:cs typeface="Century Gothic"/>
              <a:sym typeface="Century Gothic"/>
            </a:endParaRPr>
          </a:p>
          <a:p>
            <a:pPr indent="0" lvl="0" marL="0" rtl="0" algn="ctr">
              <a:lnSpc>
                <a:spcPct val="107916"/>
              </a:lnSpc>
              <a:spcBef>
                <a:spcPts val="0"/>
              </a:spcBef>
              <a:spcAft>
                <a:spcPts val="0"/>
              </a:spcAft>
              <a:buClr>
                <a:schemeClr val="dk1"/>
              </a:buClr>
              <a:buSzPts val="1100"/>
              <a:buFont typeface="Arial"/>
              <a:buNone/>
            </a:pPr>
            <a:r>
              <a:rPr lang="en" sz="800">
                <a:solidFill>
                  <a:schemeClr val="dk1"/>
                </a:solidFill>
                <a:latin typeface="Century Gothic"/>
                <a:ea typeface="Century Gothic"/>
                <a:cs typeface="Century Gothic"/>
                <a:sym typeface="Century Gothic"/>
              </a:rPr>
              <a:t>Generosity</a:t>
            </a:r>
            <a:endParaRPr sz="800">
              <a:solidFill>
                <a:schemeClr val="dk1"/>
              </a:solidFill>
              <a:latin typeface="Century Gothic"/>
              <a:ea typeface="Century Gothic"/>
              <a:cs typeface="Century Gothic"/>
              <a:sym typeface="Century Gothic"/>
            </a:endParaRPr>
          </a:p>
          <a:p>
            <a:pPr indent="0" lvl="0" marL="0" rtl="0" algn="l">
              <a:spcBef>
                <a:spcPts val="0"/>
              </a:spcBef>
              <a:spcAft>
                <a:spcPts val="0"/>
              </a:spcAft>
              <a:buNone/>
            </a:pPr>
            <a:r>
              <a:t/>
            </a:r>
            <a:endParaRPr/>
          </a:p>
        </p:txBody>
      </p:sp>
      <p:sp>
        <p:nvSpPr>
          <p:cNvPr id="81" name="Google Shape;81;p14"/>
          <p:cNvSpPr/>
          <p:nvPr/>
        </p:nvSpPr>
        <p:spPr>
          <a:xfrm>
            <a:off x="6535725" y="2101875"/>
            <a:ext cx="2462400" cy="1579500"/>
          </a:xfrm>
          <a:prstGeom prst="roundRect">
            <a:avLst>
              <a:gd fmla="val 16667" name="adj"/>
            </a:avLst>
          </a:prstGeom>
          <a:noFill/>
          <a:ln cap="flat" cmpd="sng" w="9525">
            <a:solidFill>
              <a:srgbClr val="FF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7916"/>
              </a:lnSpc>
              <a:spcBef>
                <a:spcPts val="0"/>
              </a:spcBef>
              <a:spcAft>
                <a:spcPts val="0"/>
              </a:spcAft>
              <a:buNone/>
            </a:pPr>
            <a:r>
              <a:rPr b="1" lang="en" sz="800" u="sng">
                <a:solidFill>
                  <a:schemeClr val="dk1"/>
                </a:solidFill>
                <a:latin typeface="Century Gothic"/>
                <a:ea typeface="Century Gothic"/>
                <a:cs typeface="Century Gothic"/>
                <a:sym typeface="Century Gothic"/>
              </a:rPr>
              <a:t>Parental Engagement</a:t>
            </a:r>
            <a:endParaRPr sz="800" u="sng">
              <a:solidFill>
                <a:schemeClr val="dk1"/>
              </a:solidFill>
              <a:latin typeface="Century Gothic"/>
              <a:ea typeface="Century Gothic"/>
              <a:cs typeface="Century Gothic"/>
              <a:sym typeface="Century Gothic"/>
            </a:endParaRPr>
          </a:p>
          <a:p>
            <a:pPr indent="0" lvl="0" marL="0" rtl="0" algn="ctr">
              <a:lnSpc>
                <a:spcPct val="107916"/>
              </a:lnSpc>
              <a:spcBef>
                <a:spcPts val="800"/>
              </a:spcBef>
              <a:spcAft>
                <a:spcPts val="0"/>
              </a:spcAft>
              <a:buNone/>
            </a:pPr>
            <a:r>
              <a:rPr lang="en" sz="800">
                <a:solidFill>
                  <a:schemeClr val="dk1"/>
                </a:solidFill>
                <a:latin typeface="Century Gothic"/>
                <a:ea typeface="Century Gothic"/>
                <a:cs typeface="Century Gothic"/>
                <a:sym typeface="Century Gothic"/>
              </a:rPr>
              <a:t>Sending in ‘wow’ moments from home via Tapestry</a:t>
            </a:r>
            <a:endParaRPr sz="800">
              <a:solidFill>
                <a:schemeClr val="dk1"/>
              </a:solidFill>
              <a:latin typeface="Century Gothic"/>
              <a:ea typeface="Century Gothic"/>
              <a:cs typeface="Century Gothic"/>
              <a:sym typeface="Century Gothic"/>
            </a:endParaRPr>
          </a:p>
          <a:p>
            <a:pPr indent="0" lvl="0" marL="0" rtl="0" algn="ctr">
              <a:lnSpc>
                <a:spcPct val="107916"/>
              </a:lnSpc>
              <a:spcBef>
                <a:spcPts val="800"/>
              </a:spcBef>
              <a:spcAft>
                <a:spcPts val="0"/>
              </a:spcAft>
              <a:buNone/>
            </a:pPr>
            <a:r>
              <a:rPr lang="en" sz="800">
                <a:solidFill>
                  <a:schemeClr val="dk1"/>
                </a:solidFill>
                <a:latin typeface="Century Gothic"/>
                <a:ea typeface="Century Gothic"/>
                <a:cs typeface="Century Gothic"/>
                <a:sym typeface="Century Gothic"/>
              </a:rPr>
              <a:t>Book-look plus photos on Tapestry</a:t>
            </a:r>
            <a:endParaRPr sz="800">
              <a:solidFill>
                <a:schemeClr val="dk1"/>
              </a:solidFill>
              <a:latin typeface="Century Gothic"/>
              <a:ea typeface="Century Gothic"/>
              <a:cs typeface="Century Gothic"/>
              <a:sym typeface="Century Gothic"/>
            </a:endParaRPr>
          </a:p>
          <a:p>
            <a:pPr indent="0" lvl="0" marL="0" rtl="0" algn="ctr">
              <a:lnSpc>
                <a:spcPct val="107916"/>
              </a:lnSpc>
              <a:spcBef>
                <a:spcPts val="800"/>
              </a:spcBef>
              <a:spcAft>
                <a:spcPts val="0"/>
              </a:spcAft>
              <a:buNone/>
            </a:pPr>
            <a:r>
              <a:rPr lang="en" sz="800">
                <a:solidFill>
                  <a:schemeClr val="dk1"/>
                </a:solidFill>
                <a:latin typeface="Century Gothic"/>
                <a:ea typeface="Century Gothic"/>
                <a:cs typeface="Century Gothic"/>
                <a:sym typeface="Century Gothic"/>
              </a:rPr>
              <a:t>Supporting home reading</a:t>
            </a:r>
            <a:endParaRPr sz="800">
              <a:solidFill>
                <a:schemeClr val="dk1"/>
              </a:solidFill>
              <a:latin typeface="Century Gothic"/>
              <a:ea typeface="Century Gothic"/>
              <a:cs typeface="Century Gothic"/>
              <a:sym typeface="Century Gothic"/>
            </a:endParaRPr>
          </a:p>
          <a:p>
            <a:pPr indent="0" lvl="0" marL="0" rtl="0" algn="ctr">
              <a:lnSpc>
                <a:spcPct val="107916"/>
              </a:lnSpc>
              <a:spcBef>
                <a:spcPts val="800"/>
              </a:spcBef>
              <a:spcAft>
                <a:spcPts val="0"/>
              </a:spcAft>
              <a:buNone/>
            </a:pPr>
            <a:r>
              <a:rPr lang="en" sz="800">
                <a:solidFill>
                  <a:schemeClr val="dk1"/>
                </a:solidFill>
                <a:latin typeface="Century Gothic"/>
                <a:ea typeface="Century Gothic"/>
                <a:cs typeface="Century Gothic"/>
                <a:sym typeface="Century Gothic"/>
              </a:rPr>
              <a:t>Being available on the gate every morning</a:t>
            </a:r>
            <a:endParaRPr sz="800">
              <a:solidFill>
                <a:schemeClr val="dk1"/>
              </a:solidFill>
              <a:latin typeface="Century Gothic"/>
              <a:ea typeface="Century Gothic"/>
              <a:cs typeface="Century Gothic"/>
              <a:sym typeface="Century Gothic"/>
            </a:endParaRPr>
          </a:p>
          <a:p>
            <a:pPr indent="0" lvl="0" marL="0" rtl="0" algn="ctr">
              <a:lnSpc>
                <a:spcPct val="107916"/>
              </a:lnSpc>
              <a:spcBef>
                <a:spcPts val="800"/>
              </a:spcBef>
              <a:spcAft>
                <a:spcPts val="800"/>
              </a:spcAft>
              <a:buNone/>
            </a:pPr>
            <a:r>
              <a:t/>
            </a:r>
            <a:endParaRPr sz="800"/>
          </a:p>
        </p:txBody>
      </p:sp>
      <p:pic>
        <p:nvPicPr>
          <p:cNvPr id="82" name="Google Shape;82;p14"/>
          <p:cNvPicPr preferRelativeResize="0"/>
          <p:nvPr/>
        </p:nvPicPr>
        <p:blipFill>
          <a:blip r:embed="rId4">
            <a:alphaModFix/>
          </a:blip>
          <a:stretch>
            <a:fillRect/>
          </a:stretch>
        </p:blipFill>
        <p:spPr>
          <a:xfrm>
            <a:off x="4720250" y="1583865"/>
            <a:ext cx="840100" cy="73346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