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0" roundtripDataSignature="AMtx7mhgrGbiWdxPFFn0BpDqToMqEZdJi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1BB0AB8-C2E1-4E9C-8B0D-58365379AE9F}">
  <a:tblStyle styleId="{F1BB0AB8-C2E1-4E9C-8B0D-58365379AE9F}"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0" name="Google Shape;90;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8" name="Google Shape;9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7" name="Google Shape;107;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5" name="Google Shape;115;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2" name="Google Shape;12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9" name="Google Shape;129;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6" name="Google Shape;136;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3" name="Google Shape;143;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0" name="Google Shape;150;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7" name="Google Shape;157;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4" name="Google Shape;164;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1" name="Google Shape;171;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5"/>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3" name="Google Shape;13;p15"/>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p:txBody>
      </p:sp>
      <p:sp>
        <p:nvSpPr>
          <p:cNvPr id="14" name="Google Shape;14;p1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9" name="Google Shape;19;p16"/>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0" name="Google Shape;20;p1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3" name="Shape 23"/>
        <p:cNvGrpSpPr/>
        <p:nvPr/>
      </p:nvGrpSpPr>
      <p:grpSpPr>
        <a:xfrm>
          <a:off x="0" y="0"/>
          <a:ext cx="0" cy="0"/>
          <a:chOff x="0" y="0"/>
          <a:chExt cx="0" cy="0"/>
        </a:xfrm>
      </p:grpSpPr>
      <p:sp>
        <p:nvSpPr>
          <p:cNvPr id="24" name="Google Shape;24;p17"/>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 name="Google Shape;25;p17"/>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6" name="Google Shape;26;p1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9" name="Shape 29"/>
        <p:cNvGrpSpPr/>
        <p:nvPr/>
      </p:nvGrpSpPr>
      <p:grpSpPr>
        <a:xfrm>
          <a:off x="0" y="0"/>
          <a:ext cx="0" cy="0"/>
          <a:chOff x="0" y="0"/>
          <a:chExt cx="0" cy="0"/>
        </a:xfrm>
      </p:grpSpPr>
      <p:sp>
        <p:nvSpPr>
          <p:cNvPr id="30" name="Google Shape;30;p18"/>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1" name="Google Shape;31;p18"/>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32" name="Google Shape;32;p1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5" name="Shape 35"/>
        <p:cNvGrpSpPr/>
        <p:nvPr/>
      </p:nvGrpSpPr>
      <p:grpSpPr>
        <a:xfrm>
          <a:off x="0" y="0"/>
          <a:ext cx="0" cy="0"/>
          <a:chOff x="0" y="0"/>
          <a:chExt cx="0" cy="0"/>
        </a:xfrm>
      </p:grpSpPr>
      <p:sp>
        <p:nvSpPr>
          <p:cNvPr id="36" name="Google Shape;36;p19"/>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7" name="Google Shape;37;p19"/>
          <p:cNvSpPr/>
          <p:nvPr>
            <p:ph idx="2" type="pic"/>
          </p:nvPr>
        </p:nvSpPr>
        <p:spPr>
          <a:xfrm>
            <a:off x="1792288" y="612775"/>
            <a:ext cx="5486400" cy="4114800"/>
          </a:xfrm>
          <a:prstGeom prst="rect">
            <a:avLst/>
          </a:prstGeom>
          <a:noFill/>
          <a:ln>
            <a:noFill/>
          </a:ln>
        </p:spPr>
      </p:sp>
      <p:sp>
        <p:nvSpPr>
          <p:cNvPr id="38" name="Google Shape;38;p19"/>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39" name="Google Shape;39;p1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2" name="Shape 42"/>
        <p:cNvGrpSpPr/>
        <p:nvPr/>
      </p:nvGrpSpPr>
      <p:grpSpPr>
        <a:xfrm>
          <a:off x="0" y="0"/>
          <a:ext cx="0" cy="0"/>
          <a:chOff x="0" y="0"/>
          <a:chExt cx="0" cy="0"/>
        </a:xfrm>
      </p:grpSpPr>
      <p:sp>
        <p:nvSpPr>
          <p:cNvPr id="43" name="Google Shape;43;p20"/>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4" name="Google Shape;44;p20"/>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Font typeface="Arial"/>
              <a:buChar char="•"/>
              <a:defRPr sz="3200"/>
            </a:lvl1pPr>
            <a:lvl2pPr indent="-406400" lvl="1" marL="914400" algn="l">
              <a:lnSpc>
                <a:spcPct val="100000"/>
              </a:lnSpc>
              <a:spcBef>
                <a:spcPts val="560"/>
              </a:spcBef>
              <a:spcAft>
                <a:spcPts val="0"/>
              </a:spcAft>
              <a:buClr>
                <a:schemeClr val="dk1"/>
              </a:buClr>
              <a:buSzPts val="2800"/>
              <a:buFont typeface="Arial"/>
              <a:buChar char="–"/>
              <a:defRPr sz="2800"/>
            </a:lvl2pPr>
            <a:lvl3pPr indent="-381000" lvl="2" marL="1371600" algn="l">
              <a:lnSpc>
                <a:spcPct val="100000"/>
              </a:lnSpc>
              <a:spcBef>
                <a:spcPts val="480"/>
              </a:spcBef>
              <a:spcAft>
                <a:spcPts val="0"/>
              </a:spcAft>
              <a:buClr>
                <a:schemeClr val="dk1"/>
              </a:buClr>
              <a:buSzPts val="2400"/>
              <a:buFont typeface="Arial"/>
              <a:buChar char="•"/>
              <a:defRPr sz="2400"/>
            </a:lvl3pPr>
            <a:lvl4pPr indent="-355600" lvl="3" marL="1828800" algn="l">
              <a:lnSpc>
                <a:spcPct val="100000"/>
              </a:lnSpc>
              <a:spcBef>
                <a:spcPts val="400"/>
              </a:spcBef>
              <a:spcAft>
                <a:spcPts val="0"/>
              </a:spcAft>
              <a:buClr>
                <a:schemeClr val="dk1"/>
              </a:buClr>
              <a:buSzPts val="2000"/>
              <a:buFont typeface="Arial"/>
              <a:buChar char="–"/>
              <a:defRPr sz="2000"/>
            </a:lvl4pPr>
            <a:lvl5pPr indent="-355600" lvl="4" marL="2286000" algn="l">
              <a:lnSpc>
                <a:spcPct val="100000"/>
              </a:lnSpc>
              <a:spcBef>
                <a:spcPts val="400"/>
              </a:spcBef>
              <a:spcAft>
                <a:spcPts val="0"/>
              </a:spcAft>
              <a:buClr>
                <a:schemeClr val="dk1"/>
              </a:buClr>
              <a:buSzPts val="2000"/>
              <a:buFont typeface="Arial"/>
              <a:buChar char="»"/>
              <a:defRPr sz="2000"/>
            </a:lvl5pPr>
            <a:lvl6pPr indent="-355600" lvl="5" marL="2743200" algn="l">
              <a:lnSpc>
                <a:spcPct val="100000"/>
              </a:lnSpc>
              <a:spcBef>
                <a:spcPts val="400"/>
              </a:spcBef>
              <a:spcAft>
                <a:spcPts val="0"/>
              </a:spcAft>
              <a:buClr>
                <a:schemeClr val="dk1"/>
              </a:buClr>
              <a:buSzPts val="2000"/>
              <a:buFont typeface="Arial"/>
              <a:buChar char="»"/>
              <a:defRPr sz="2000"/>
            </a:lvl6pPr>
            <a:lvl7pPr indent="-355600" lvl="6" marL="3200400" algn="l">
              <a:lnSpc>
                <a:spcPct val="100000"/>
              </a:lnSpc>
              <a:spcBef>
                <a:spcPts val="400"/>
              </a:spcBef>
              <a:spcAft>
                <a:spcPts val="0"/>
              </a:spcAft>
              <a:buClr>
                <a:schemeClr val="dk1"/>
              </a:buClr>
              <a:buSzPts val="2000"/>
              <a:buFont typeface="Arial"/>
              <a:buChar char="»"/>
              <a:defRPr sz="2000"/>
            </a:lvl7pPr>
            <a:lvl8pPr indent="-355600" lvl="7" marL="3657600" algn="l">
              <a:lnSpc>
                <a:spcPct val="100000"/>
              </a:lnSpc>
              <a:spcBef>
                <a:spcPts val="400"/>
              </a:spcBef>
              <a:spcAft>
                <a:spcPts val="0"/>
              </a:spcAft>
              <a:buClr>
                <a:schemeClr val="dk1"/>
              </a:buClr>
              <a:buSzPts val="2000"/>
              <a:buFont typeface="Arial"/>
              <a:buChar char="»"/>
              <a:defRPr sz="2000"/>
            </a:lvl8pPr>
            <a:lvl9pPr indent="-355600" lvl="8" marL="4114800" algn="l">
              <a:lnSpc>
                <a:spcPct val="100000"/>
              </a:lnSpc>
              <a:spcBef>
                <a:spcPts val="400"/>
              </a:spcBef>
              <a:spcAft>
                <a:spcPts val="0"/>
              </a:spcAft>
              <a:buClr>
                <a:schemeClr val="dk1"/>
              </a:buClr>
              <a:buSzPts val="2000"/>
              <a:buFont typeface="Arial"/>
              <a:buChar char="»"/>
              <a:defRPr sz="2000"/>
            </a:lvl9pPr>
          </a:lstStyle>
          <a:p/>
        </p:txBody>
      </p:sp>
      <p:sp>
        <p:nvSpPr>
          <p:cNvPr id="45" name="Google Shape;45;p20"/>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46" name="Google Shape;46;p2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9" name="Shape 49"/>
        <p:cNvGrpSpPr/>
        <p:nvPr/>
      </p:nvGrpSpPr>
      <p:grpSpPr>
        <a:xfrm>
          <a:off x="0" y="0"/>
          <a:ext cx="0" cy="0"/>
          <a:chOff x="0" y="0"/>
          <a:chExt cx="0" cy="0"/>
        </a:xfrm>
      </p:grpSpPr>
      <p:sp>
        <p:nvSpPr>
          <p:cNvPr id="50" name="Google Shape;50;p2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2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5" name="Google Shape;55;p2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2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0" name="Google Shape;60;p23"/>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1" name="Google Shape;61;p23"/>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2" name="Google Shape;62;p23"/>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3" name="Google Shape;63;p23"/>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4" name="Google Shape;64;p2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7" name="Shape 67"/>
        <p:cNvGrpSpPr/>
        <p:nvPr/>
      </p:nvGrpSpPr>
      <p:grpSpPr>
        <a:xfrm>
          <a:off x="0" y="0"/>
          <a:ext cx="0" cy="0"/>
          <a:chOff x="0" y="0"/>
          <a:chExt cx="0" cy="0"/>
        </a:xfrm>
      </p:grpSpPr>
      <p:sp>
        <p:nvSpPr>
          <p:cNvPr id="68" name="Google Shape;68;p2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9" name="Google Shape;69;p24"/>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0" name="Google Shape;70;p24"/>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1" name="Google Shape;71;p2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4" name="Shape 74"/>
        <p:cNvGrpSpPr/>
        <p:nvPr/>
      </p:nvGrpSpPr>
      <p:grpSpPr>
        <a:xfrm>
          <a:off x="0" y="0"/>
          <a:ext cx="0" cy="0"/>
          <a:chOff x="0" y="0"/>
          <a:chExt cx="0" cy="0"/>
        </a:xfrm>
      </p:grpSpPr>
      <p:sp>
        <p:nvSpPr>
          <p:cNvPr id="75" name="Google Shape;75;p2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6" name="Google Shape;76;p2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chemeClr val="dk1"/>
              </a:buClr>
              <a:buSzPts val="2000"/>
              <a:buFont typeface="Arial"/>
              <a:buNone/>
              <a:defRPr sz="2000"/>
            </a:lvl1pPr>
            <a:lvl2pPr indent="-228600" lvl="1" marL="914400" algn="l">
              <a:lnSpc>
                <a:spcPct val="100000"/>
              </a:lnSpc>
              <a:spcBef>
                <a:spcPts val="360"/>
              </a:spcBef>
              <a:spcAft>
                <a:spcPts val="0"/>
              </a:spcAft>
              <a:buClr>
                <a:schemeClr val="dk1"/>
              </a:buClr>
              <a:buSzPts val="1800"/>
              <a:buFont typeface="Arial"/>
              <a:buNone/>
              <a:defRPr sz="1800"/>
            </a:lvl2pPr>
            <a:lvl3pPr indent="-228600" lvl="2" marL="1371600" algn="l">
              <a:lnSpc>
                <a:spcPct val="100000"/>
              </a:lnSpc>
              <a:spcBef>
                <a:spcPts val="320"/>
              </a:spcBef>
              <a:spcAft>
                <a:spcPts val="0"/>
              </a:spcAft>
              <a:buClr>
                <a:schemeClr val="dk1"/>
              </a:buClr>
              <a:buSzPts val="1600"/>
              <a:buFont typeface="Arial"/>
              <a:buNone/>
              <a:defRPr sz="1600"/>
            </a:lvl3pPr>
            <a:lvl4pPr indent="-228600" lvl="3" marL="1828800" algn="l">
              <a:lnSpc>
                <a:spcPct val="100000"/>
              </a:lnSpc>
              <a:spcBef>
                <a:spcPts val="280"/>
              </a:spcBef>
              <a:spcAft>
                <a:spcPts val="0"/>
              </a:spcAft>
              <a:buClr>
                <a:schemeClr val="dk1"/>
              </a:buClr>
              <a:buSzPts val="1400"/>
              <a:buFont typeface="Arial"/>
              <a:buNone/>
              <a:defRPr sz="1400"/>
            </a:lvl4pPr>
            <a:lvl5pPr indent="-228600" lvl="4" marL="2286000" algn="l">
              <a:lnSpc>
                <a:spcPct val="100000"/>
              </a:lnSpc>
              <a:spcBef>
                <a:spcPts val="280"/>
              </a:spcBef>
              <a:spcAft>
                <a:spcPts val="0"/>
              </a:spcAft>
              <a:buClr>
                <a:schemeClr val="dk1"/>
              </a:buClr>
              <a:buSzPts val="1400"/>
              <a:buFont typeface="Arial"/>
              <a:buNone/>
              <a:defRPr sz="1400"/>
            </a:lvl5pPr>
            <a:lvl6pPr indent="-228600" lvl="5" marL="2743200" algn="l">
              <a:lnSpc>
                <a:spcPct val="100000"/>
              </a:lnSpc>
              <a:spcBef>
                <a:spcPts val="280"/>
              </a:spcBef>
              <a:spcAft>
                <a:spcPts val="0"/>
              </a:spcAft>
              <a:buClr>
                <a:schemeClr val="dk1"/>
              </a:buClr>
              <a:buSzPts val="1400"/>
              <a:buFont typeface="Arial"/>
              <a:buNone/>
              <a:defRPr sz="1400"/>
            </a:lvl6pPr>
            <a:lvl7pPr indent="-228600" lvl="6" marL="3200400" algn="l">
              <a:lnSpc>
                <a:spcPct val="100000"/>
              </a:lnSpc>
              <a:spcBef>
                <a:spcPts val="280"/>
              </a:spcBef>
              <a:spcAft>
                <a:spcPts val="0"/>
              </a:spcAft>
              <a:buClr>
                <a:schemeClr val="dk1"/>
              </a:buClr>
              <a:buSzPts val="1400"/>
              <a:buFont typeface="Arial"/>
              <a:buNone/>
              <a:defRPr sz="1400"/>
            </a:lvl7pPr>
            <a:lvl8pPr indent="-228600" lvl="7" marL="3657600" algn="l">
              <a:lnSpc>
                <a:spcPct val="100000"/>
              </a:lnSpc>
              <a:spcBef>
                <a:spcPts val="280"/>
              </a:spcBef>
              <a:spcAft>
                <a:spcPts val="0"/>
              </a:spcAft>
              <a:buClr>
                <a:schemeClr val="dk1"/>
              </a:buClr>
              <a:buSzPts val="1400"/>
              <a:buFont typeface="Arial"/>
              <a:buNone/>
              <a:defRPr sz="1400"/>
            </a:lvl8pPr>
            <a:lvl9pPr indent="-228600" lvl="8" marL="4114800" algn="l">
              <a:lnSpc>
                <a:spcPct val="100000"/>
              </a:lnSpc>
              <a:spcBef>
                <a:spcPts val="280"/>
              </a:spcBef>
              <a:spcAft>
                <a:spcPts val="0"/>
              </a:spcAft>
              <a:buClr>
                <a:schemeClr val="dk1"/>
              </a:buClr>
              <a:buSzPts val="1400"/>
              <a:buFont typeface="Arial"/>
              <a:buNone/>
              <a:defRPr sz="1400"/>
            </a:lvl9pPr>
          </a:lstStyle>
          <a:p/>
        </p:txBody>
      </p:sp>
      <p:sp>
        <p:nvSpPr>
          <p:cNvPr id="77" name="Google Shape;77;p2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0D694"/>
        </a:solidFill>
      </p:bgPr>
    </p:bg>
    <p:spTree>
      <p:nvGrpSpPr>
        <p:cNvPr id="5" name="Shape 5"/>
        <p:cNvGrpSpPr/>
        <p:nvPr/>
      </p:nvGrpSpPr>
      <p:grpSpPr>
        <a:xfrm>
          <a:off x="0" y="0"/>
          <a:ext cx="0" cy="0"/>
          <a:chOff x="0" y="0"/>
          <a:chExt cx="0" cy="0"/>
        </a:xfrm>
      </p:grpSpPr>
      <p:sp>
        <p:nvSpPr>
          <p:cNvPr id="6" name="Google Shape;6;p1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7" name="Google Shape;7;p1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8" name="Google Shape;8;p1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9" name="Google Shape;9;p1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10" name="Google Shape;10;p1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hyperlink" Target="http://www.monksrisboroughprimary.com/" TargetMode="External"/><Relationship Id="rId5" Type="http://schemas.openxmlformats.org/officeDocument/2006/relationships/hyperlink" Target="http://www.monksrisboroughprimary.com/"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83" name="Shape 83"/>
        <p:cNvGrpSpPr/>
        <p:nvPr/>
      </p:nvGrpSpPr>
      <p:grpSpPr>
        <a:xfrm>
          <a:off x="0" y="0"/>
          <a:ext cx="0" cy="0"/>
          <a:chOff x="0" y="0"/>
          <a:chExt cx="0" cy="0"/>
        </a:xfrm>
      </p:grpSpPr>
      <p:pic>
        <p:nvPicPr>
          <p:cNvPr descr="blackboard" id="84" name="Google Shape;84;p1"/>
          <p:cNvPicPr preferRelativeResize="0"/>
          <p:nvPr/>
        </p:nvPicPr>
        <p:blipFill rotWithShape="1">
          <a:blip r:embed="rId3">
            <a:alphaModFix/>
          </a:blip>
          <a:srcRect b="0" l="0" r="0" t="0"/>
          <a:stretch/>
        </p:blipFill>
        <p:spPr>
          <a:xfrm>
            <a:off x="179387" y="512762"/>
            <a:ext cx="8785225" cy="5832475"/>
          </a:xfrm>
          <a:prstGeom prst="rect">
            <a:avLst/>
          </a:prstGeom>
          <a:noFill/>
          <a:ln>
            <a:noFill/>
          </a:ln>
        </p:spPr>
      </p:pic>
      <p:sp>
        <p:nvSpPr>
          <p:cNvPr id="85" name="Google Shape;85;p1"/>
          <p:cNvSpPr txBox="1"/>
          <p:nvPr>
            <p:ph type="ctrTitle"/>
          </p:nvPr>
        </p:nvSpPr>
        <p:spPr>
          <a:xfrm>
            <a:off x="755650" y="1222375"/>
            <a:ext cx="7772400" cy="14700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6000"/>
              <a:buFont typeface="Arial"/>
              <a:buNone/>
            </a:pPr>
            <a:r>
              <a:rPr b="1" i="0" lang="en-US" sz="6000" u="sng">
                <a:solidFill>
                  <a:srgbClr val="FFFF00"/>
                </a:solidFill>
                <a:latin typeface="Arial"/>
                <a:ea typeface="Arial"/>
                <a:cs typeface="Arial"/>
                <a:sym typeface="Arial"/>
              </a:rPr>
              <a:t>Meet the Teacher!</a:t>
            </a:r>
            <a:r>
              <a:rPr b="1" i="0" lang="en-US" sz="6000" u="none">
                <a:solidFill>
                  <a:srgbClr val="FFFF00"/>
                </a:solidFill>
                <a:latin typeface="Arial"/>
                <a:ea typeface="Arial"/>
                <a:cs typeface="Arial"/>
                <a:sym typeface="Arial"/>
              </a:rPr>
              <a:t> </a:t>
            </a:r>
            <a:endParaRPr/>
          </a:p>
        </p:txBody>
      </p:sp>
      <p:sp>
        <p:nvSpPr>
          <p:cNvPr id="86" name="Google Shape;86;p1"/>
          <p:cNvSpPr txBox="1"/>
          <p:nvPr>
            <p:ph idx="1" type="subTitle"/>
          </p:nvPr>
        </p:nvSpPr>
        <p:spPr>
          <a:xfrm>
            <a:off x="1371600" y="2708275"/>
            <a:ext cx="6400800" cy="1752600"/>
          </a:xfrm>
          <a:prstGeom prst="rect">
            <a:avLst/>
          </a:prstGeom>
          <a:noFill/>
          <a:ln>
            <a:noFill/>
          </a:ln>
        </p:spPr>
        <p:txBody>
          <a:bodyPr anchorCtr="0" anchor="t" bIns="45700" lIns="91425" spcFirstLastPara="1" rIns="91425" wrap="square" tIns="45700">
            <a:noAutofit/>
          </a:bodyPr>
          <a:lstStyle/>
          <a:p>
            <a:pPr indent="0" lvl="0" marL="0" rtl="0" algn="ctr">
              <a:lnSpc>
                <a:spcPct val="80000"/>
              </a:lnSpc>
              <a:spcBef>
                <a:spcPts val="0"/>
              </a:spcBef>
              <a:spcAft>
                <a:spcPts val="0"/>
              </a:spcAft>
              <a:buClr>
                <a:schemeClr val="lt1"/>
              </a:buClr>
              <a:buSzPts val="4400"/>
              <a:buFont typeface="Arial"/>
              <a:buNone/>
            </a:pPr>
            <a:r>
              <a:rPr b="1" lang="en-US" sz="4400">
                <a:solidFill>
                  <a:schemeClr val="lt1"/>
                </a:solidFill>
              </a:rPr>
              <a:t>Miss Goodright</a:t>
            </a:r>
            <a:endParaRPr b="0" i="0" sz="3600" u="none">
              <a:solidFill>
                <a:schemeClr val="lt1"/>
              </a:solidFill>
              <a:latin typeface="Arial"/>
              <a:ea typeface="Arial"/>
              <a:cs typeface="Arial"/>
              <a:sym typeface="Arial"/>
            </a:endParaRPr>
          </a:p>
          <a:p>
            <a:pPr indent="0" lvl="0" marL="0" rtl="0" algn="ctr">
              <a:lnSpc>
                <a:spcPct val="80000"/>
              </a:lnSpc>
              <a:spcBef>
                <a:spcPts val="720"/>
              </a:spcBef>
              <a:spcAft>
                <a:spcPts val="0"/>
              </a:spcAft>
              <a:buClr>
                <a:schemeClr val="lt1"/>
              </a:buClr>
              <a:buSzPts val="3600"/>
              <a:buFont typeface="Arial"/>
              <a:buNone/>
            </a:pPr>
            <a:r>
              <a:rPr lang="en-US" sz="3600">
                <a:solidFill>
                  <a:schemeClr val="lt1"/>
                </a:solidFill>
              </a:rPr>
              <a:t>Mrs. Jackson, Miss Turner &amp; Mrs Thomas </a:t>
            </a:r>
            <a:r>
              <a:rPr b="0" i="0" lang="en-US" sz="3600" u="none">
                <a:solidFill>
                  <a:schemeClr val="lt1"/>
                </a:solidFill>
                <a:latin typeface="Arial"/>
                <a:ea typeface="Arial"/>
                <a:cs typeface="Arial"/>
                <a:sym typeface="Arial"/>
              </a:rPr>
              <a:t>will be supporting the class </a:t>
            </a:r>
            <a:endParaRPr/>
          </a:p>
        </p:txBody>
      </p:sp>
      <p:pic>
        <p:nvPicPr>
          <p:cNvPr id="87" name="Google Shape;87;p1"/>
          <p:cNvPicPr preferRelativeResize="0"/>
          <p:nvPr/>
        </p:nvPicPr>
        <p:blipFill rotWithShape="1">
          <a:blip r:embed="rId4">
            <a:alphaModFix/>
          </a:blip>
          <a:srcRect b="0" l="0" r="0" t="0"/>
          <a:stretch/>
        </p:blipFill>
        <p:spPr>
          <a:xfrm>
            <a:off x="7772400" y="620712"/>
            <a:ext cx="979487" cy="9731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91" name="Shape 91"/>
        <p:cNvGrpSpPr/>
        <p:nvPr/>
      </p:nvGrpSpPr>
      <p:grpSpPr>
        <a:xfrm>
          <a:off x="0" y="0"/>
          <a:ext cx="0" cy="0"/>
          <a:chOff x="0" y="0"/>
          <a:chExt cx="0" cy="0"/>
        </a:xfrm>
      </p:grpSpPr>
      <p:pic>
        <p:nvPicPr>
          <p:cNvPr descr="blackboard" id="92" name="Google Shape;92;p2"/>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93" name="Google Shape;93;p2"/>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Timetable </a:t>
            </a:r>
            <a:br>
              <a:rPr b="1" i="0" lang="en-US" sz="4000" u="sng">
                <a:solidFill>
                  <a:srgbClr val="FFFF00"/>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94" name="Google Shape;94;p2"/>
          <p:cNvSpPr txBox="1"/>
          <p:nvPr/>
        </p:nvSpPr>
        <p:spPr>
          <a:xfrm>
            <a:off x="684212" y="1341437"/>
            <a:ext cx="7775575" cy="5222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sng" cap="none" strike="noStrike">
              <a:solidFill>
                <a:schemeClr val="dk1"/>
              </a:solidFill>
              <a:latin typeface="Arial"/>
              <a:ea typeface="Arial"/>
              <a:cs typeface="Arial"/>
              <a:sym typeface="Arial"/>
            </a:endParaRPr>
          </a:p>
        </p:txBody>
      </p:sp>
      <p:pic>
        <p:nvPicPr>
          <p:cNvPr id="95" name="Google Shape;95;p2"/>
          <p:cNvPicPr preferRelativeResize="0"/>
          <p:nvPr/>
        </p:nvPicPr>
        <p:blipFill>
          <a:blip r:embed="rId4">
            <a:alphaModFix/>
          </a:blip>
          <a:stretch>
            <a:fillRect/>
          </a:stretch>
        </p:blipFill>
        <p:spPr>
          <a:xfrm>
            <a:off x="948625" y="996387"/>
            <a:ext cx="7511151" cy="40254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99" name="Shape 99"/>
        <p:cNvGrpSpPr/>
        <p:nvPr/>
      </p:nvGrpSpPr>
      <p:grpSpPr>
        <a:xfrm>
          <a:off x="0" y="0"/>
          <a:ext cx="0" cy="0"/>
          <a:chOff x="0" y="0"/>
          <a:chExt cx="0" cy="0"/>
        </a:xfrm>
      </p:grpSpPr>
      <p:pic>
        <p:nvPicPr>
          <p:cNvPr descr="blackboard" id="100" name="Google Shape;100;p3"/>
          <p:cNvPicPr preferRelativeResize="0"/>
          <p:nvPr>
            <p:ph idx="1" type="body"/>
          </p:nvPr>
        </p:nvPicPr>
        <p:blipFill rotWithShape="1">
          <a:blip r:embed="rId3">
            <a:alphaModFix/>
          </a:blip>
          <a:srcRect b="0" l="0" r="0" t="0"/>
          <a:stretch/>
        </p:blipFill>
        <p:spPr>
          <a:xfrm>
            <a:off x="323850" y="161925"/>
            <a:ext cx="8496300" cy="6291300"/>
          </a:xfrm>
          <a:prstGeom prst="rect">
            <a:avLst/>
          </a:prstGeom>
          <a:noFill/>
          <a:ln>
            <a:noFill/>
          </a:ln>
        </p:spPr>
      </p:pic>
      <p:sp>
        <p:nvSpPr>
          <p:cNvPr id="101" name="Google Shape;101;p3"/>
          <p:cNvSpPr txBox="1"/>
          <p:nvPr>
            <p:ph type="title"/>
          </p:nvPr>
        </p:nvSpPr>
        <p:spPr>
          <a:xfrm>
            <a:off x="457262" y="29528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Topic Webs</a:t>
            </a:r>
            <a:br>
              <a:rPr b="1" i="0" lang="en-US" sz="4000" u="sng">
                <a:solidFill>
                  <a:srgbClr val="FFFF00"/>
                </a:solidFill>
                <a:latin typeface="Arial"/>
                <a:ea typeface="Arial"/>
                <a:cs typeface="Arial"/>
                <a:sym typeface="Arial"/>
              </a:rPr>
            </a:br>
            <a:endParaRPr/>
          </a:p>
        </p:txBody>
      </p:sp>
      <p:sp>
        <p:nvSpPr>
          <p:cNvPr id="102" name="Google Shape;102;p3"/>
          <p:cNvSpPr txBox="1"/>
          <p:nvPr/>
        </p:nvSpPr>
        <p:spPr>
          <a:xfrm>
            <a:off x="684212" y="1341437"/>
            <a:ext cx="7775700" cy="5223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sng" cap="none" strike="noStrike">
              <a:solidFill>
                <a:schemeClr val="dk1"/>
              </a:solidFill>
              <a:latin typeface="Arial"/>
              <a:ea typeface="Arial"/>
              <a:cs typeface="Arial"/>
              <a:sym typeface="Arial"/>
            </a:endParaRPr>
          </a:p>
        </p:txBody>
      </p:sp>
      <p:pic>
        <p:nvPicPr>
          <p:cNvPr id="103" name="Google Shape;103;p3"/>
          <p:cNvPicPr preferRelativeResize="0"/>
          <p:nvPr/>
        </p:nvPicPr>
        <p:blipFill rotWithShape="1">
          <a:blip r:embed="rId4">
            <a:alphaModFix/>
          </a:blip>
          <a:srcRect b="0" l="0" r="0" t="0"/>
          <a:stretch/>
        </p:blipFill>
        <p:spPr>
          <a:xfrm>
            <a:off x="894199" y="871761"/>
            <a:ext cx="7486229" cy="5392622"/>
          </a:xfrm>
          <a:prstGeom prst="rect">
            <a:avLst/>
          </a:prstGeom>
          <a:noFill/>
          <a:ln>
            <a:noFill/>
          </a:ln>
        </p:spPr>
      </p:pic>
      <p:sp>
        <p:nvSpPr>
          <p:cNvPr id="104" name="Google Shape;104;p3"/>
          <p:cNvSpPr txBox="1"/>
          <p:nvPr/>
        </p:nvSpPr>
        <p:spPr>
          <a:xfrm>
            <a:off x="1110343" y="6335486"/>
            <a:ext cx="4096139"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Needs amending but I cant find on drive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08" name="Shape 108"/>
        <p:cNvGrpSpPr/>
        <p:nvPr/>
      </p:nvGrpSpPr>
      <p:grpSpPr>
        <a:xfrm>
          <a:off x="0" y="0"/>
          <a:ext cx="0" cy="0"/>
          <a:chOff x="0" y="0"/>
          <a:chExt cx="0" cy="0"/>
        </a:xfrm>
      </p:grpSpPr>
      <p:pic>
        <p:nvPicPr>
          <p:cNvPr descr="blackboard" id="109" name="Google Shape;109;p4"/>
          <p:cNvPicPr preferRelativeResize="0"/>
          <p:nvPr>
            <p:ph idx="1" type="body"/>
          </p:nvPr>
        </p:nvPicPr>
        <p:blipFill rotWithShape="1">
          <a:blip r:embed="rId3">
            <a:alphaModFix/>
          </a:blip>
          <a:srcRect b="0" l="0" r="0" t="0"/>
          <a:stretch/>
        </p:blipFill>
        <p:spPr>
          <a:xfrm>
            <a:off x="323850" y="188912"/>
            <a:ext cx="8496300" cy="5976937"/>
          </a:xfrm>
          <a:prstGeom prst="rect">
            <a:avLst/>
          </a:prstGeom>
          <a:noFill/>
          <a:ln>
            <a:noFill/>
          </a:ln>
        </p:spPr>
      </p:pic>
      <p:sp>
        <p:nvSpPr>
          <p:cNvPr id="110" name="Google Shape;110;p4"/>
          <p:cNvSpPr txBox="1"/>
          <p:nvPr>
            <p:ph type="title"/>
          </p:nvPr>
        </p:nvSpPr>
        <p:spPr>
          <a:xfrm>
            <a:off x="457200" y="4603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Trips </a:t>
            </a:r>
            <a:br>
              <a:rPr b="1" i="0" lang="en-US" sz="4000" u="sng">
                <a:solidFill>
                  <a:srgbClr val="CCFFCC"/>
                </a:solidFill>
                <a:latin typeface="Arial"/>
                <a:ea typeface="Arial"/>
                <a:cs typeface="Arial"/>
                <a:sym typeface="Arial"/>
              </a:rPr>
            </a:br>
            <a:endParaRPr/>
          </a:p>
        </p:txBody>
      </p:sp>
      <p:graphicFrame>
        <p:nvGraphicFramePr>
          <p:cNvPr id="111" name="Google Shape;111;p4"/>
          <p:cNvGraphicFramePr/>
          <p:nvPr/>
        </p:nvGraphicFramePr>
        <p:xfrm>
          <a:off x="1008087" y="1319225"/>
          <a:ext cx="3000000" cy="3000000"/>
        </p:xfrm>
        <a:graphic>
          <a:graphicData uri="http://schemas.openxmlformats.org/drawingml/2006/table">
            <a:tbl>
              <a:tblPr>
                <a:noFill/>
                <a:tableStyleId>{F1BB0AB8-C2E1-4E9C-8B0D-58365379AE9F}</a:tableStyleId>
              </a:tblPr>
              <a:tblGrid>
                <a:gridCol w="2376475"/>
                <a:gridCol w="2374900"/>
                <a:gridCol w="2376475"/>
              </a:tblGrid>
              <a:tr h="366700">
                <a:tc>
                  <a:txBody>
                    <a:bodyPr/>
                    <a:lstStyle/>
                    <a:p>
                      <a:pPr indent="0" lvl="0" marL="0" marR="0" rtl="0" algn="ctr">
                        <a:lnSpc>
                          <a:spcPct val="100000"/>
                        </a:lnSpc>
                        <a:spcBef>
                          <a:spcPts val="0"/>
                        </a:spcBef>
                        <a:spcAft>
                          <a:spcPts val="0"/>
                        </a:spcAft>
                        <a:buClr>
                          <a:srgbClr val="606060"/>
                        </a:buClr>
                        <a:buSzPts val="1800"/>
                        <a:buFont typeface="Arial"/>
                        <a:buNone/>
                      </a:pPr>
                      <a:r>
                        <a:rPr b="1" i="0" lang="en-US" sz="1800" u="none" cap="none" strike="noStrike">
                          <a:solidFill>
                            <a:srgbClr val="606060"/>
                          </a:solidFill>
                          <a:latin typeface="Arial"/>
                          <a:ea typeface="Arial"/>
                          <a:cs typeface="Arial"/>
                          <a:sym typeface="Arial"/>
                        </a:rPr>
                        <a:t>Autumn</a:t>
                      </a:r>
                      <a:endParaRPr sz="1400" u="none" cap="none" strike="noStrike"/>
                    </a:p>
                  </a:txBody>
                  <a:tcPr marT="45750" marB="45750" marR="91425" marL="91425">
                    <a:lnL cap="flat" cmpd="sng" w="12700">
                      <a:solidFill>
                        <a:srgbClr val="000000"/>
                      </a:solidFill>
                      <a:prstDash val="solid"/>
                      <a:round/>
                      <a:headEnd len="sm" w="sm" type="none"/>
                      <a:tailEnd len="sm" w="sm" type="none"/>
                    </a:lnL>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606060"/>
                        </a:buClr>
                        <a:buSzPts val="1800"/>
                        <a:buFont typeface="Arial"/>
                        <a:buNone/>
                      </a:pPr>
                      <a:r>
                        <a:rPr b="1" i="0" lang="en-US" sz="1800" u="none" cap="none" strike="noStrike">
                          <a:solidFill>
                            <a:srgbClr val="606060"/>
                          </a:solidFill>
                          <a:latin typeface="Arial"/>
                          <a:ea typeface="Arial"/>
                          <a:cs typeface="Arial"/>
                          <a:sym typeface="Arial"/>
                        </a:rPr>
                        <a:t>Spring </a:t>
                      </a:r>
                      <a:endParaRPr sz="1400" u="none" cap="none" strike="noStrike"/>
                    </a:p>
                  </a:txBody>
                  <a:tcPr marT="45750" marB="45750" marR="91425" marL="91425">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606060"/>
                        </a:buClr>
                        <a:buSzPts val="1800"/>
                        <a:buFont typeface="Arial"/>
                        <a:buNone/>
                      </a:pPr>
                      <a:r>
                        <a:rPr b="1" i="0" lang="en-US" sz="1800" u="none" cap="none" strike="noStrike">
                          <a:solidFill>
                            <a:srgbClr val="606060"/>
                          </a:solidFill>
                          <a:latin typeface="Arial"/>
                          <a:ea typeface="Arial"/>
                          <a:cs typeface="Arial"/>
                          <a:sym typeface="Arial"/>
                        </a:rPr>
                        <a:t>Summer</a:t>
                      </a:r>
                      <a:endParaRPr sz="1400" u="none" cap="none" strike="noStrike"/>
                    </a:p>
                  </a:txBody>
                  <a:tcPr marT="45750" marB="45750" marR="91425" marL="91425">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165225">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solidFill>
                            <a:srgbClr val="000000"/>
                          </a:solidFill>
                          <a:latin typeface="Arial"/>
                          <a:ea typeface="Arial"/>
                          <a:cs typeface="Arial"/>
                          <a:sym typeface="Arial"/>
                        </a:rPr>
                        <a:t>Oxford Museum</a:t>
                      </a:r>
                      <a:endParaRPr/>
                    </a:p>
                    <a:p>
                      <a:pPr indent="0" lvl="0" marL="0" marR="0" rtl="0" algn="l">
                        <a:lnSpc>
                          <a:spcPct val="100000"/>
                        </a:lnSpc>
                        <a:spcBef>
                          <a:spcPts val="0"/>
                        </a:spcBef>
                        <a:spcAft>
                          <a:spcPts val="0"/>
                        </a:spcAft>
                        <a:buClr>
                          <a:srgbClr val="000000"/>
                        </a:buClr>
                        <a:buSzPts val="1800"/>
                        <a:buFont typeface="Arial"/>
                        <a:buNone/>
                      </a:pPr>
                      <a:r>
                        <a:rPr lang="en-US" sz="1800" u="none" cap="none" strike="noStrike">
                          <a:solidFill>
                            <a:srgbClr val="000000"/>
                          </a:solidFill>
                          <a:latin typeface="Arial"/>
                          <a:ea typeface="Arial"/>
                          <a:cs typeface="Arial"/>
                          <a:sym typeface="Arial"/>
                        </a:rPr>
                        <a:t> investigating Rocks &amp; soils and life in the stone age.</a:t>
                      </a:r>
                      <a:endParaRPr sz="1800" u="none" cap="none" strike="noStrike">
                        <a:solidFill>
                          <a:srgbClr val="000000"/>
                        </a:solidFill>
                        <a:latin typeface="Arial"/>
                        <a:ea typeface="Arial"/>
                        <a:cs typeface="Arial"/>
                        <a:sym typeface="Arial"/>
                      </a:endParaRPr>
                    </a:p>
                  </a:txBody>
                  <a:tcPr marT="45750" marB="45750" marR="91425" marL="9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solidFill>
                          <a:srgbClr val="000000"/>
                        </a:solidFill>
                        <a:latin typeface="Arial"/>
                        <a:ea typeface="Arial"/>
                        <a:cs typeface="Arial"/>
                        <a:sym typeface="Arial"/>
                      </a:endParaRPr>
                    </a:p>
                  </a:txBody>
                  <a:tcPr marT="45750" marB="45750" marR="91425" marL="9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solidFill>
                          <a:srgbClr val="000000"/>
                        </a:solidFill>
                        <a:latin typeface="Arial"/>
                        <a:ea typeface="Arial"/>
                        <a:cs typeface="Arial"/>
                        <a:sym typeface="Arial"/>
                      </a:endParaRPr>
                    </a:p>
                  </a:txBody>
                  <a:tcPr marT="45750" marB="45750" marR="91425" marL="9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bl>
          </a:graphicData>
        </a:graphic>
      </p:graphicFrame>
      <p:sp>
        <p:nvSpPr>
          <p:cNvPr id="112" name="Google Shape;112;p4"/>
          <p:cNvSpPr txBox="1"/>
          <p:nvPr/>
        </p:nvSpPr>
        <p:spPr>
          <a:xfrm>
            <a:off x="800112" y="3170450"/>
            <a:ext cx="7543800" cy="2586000"/>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000"/>
              <a:buFont typeface="Arial"/>
              <a:buNone/>
            </a:pPr>
            <a:br>
              <a:rPr b="0" i="0" lang="en-US" sz="2000" u="none" cap="none" strike="noStrike">
                <a:solidFill>
                  <a:srgbClr val="FFFFFF"/>
                </a:solidFill>
                <a:latin typeface="Arial"/>
                <a:ea typeface="Arial"/>
                <a:cs typeface="Arial"/>
                <a:sym typeface="Arial"/>
              </a:rPr>
            </a:br>
            <a:br>
              <a:rPr b="0" i="0" lang="en-US" sz="2000" u="none" cap="none" strike="noStrike">
                <a:solidFill>
                  <a:srgbClr val="FFFFFF"/>
                </a:solidFill>
                <a:latin typeface="Arial"/>
                <a:ea typeface="Arial"/>
                <a:cs typeface="Arial"/>
                <a:sym typeface="Arial"/>
              </a:rPr>
            </a:br>
            <a:r>
              <a:rPr b="0" i="0" lang="en-US" sz="2000" u="none" cap="none" strike="noStrike">
                <a:solidFill>
                  <a:srgbClr val="FFFFFF"/>
                </a:solidFill>
                <a:latin typeface="Arial"/>
                <a:ea typeface="Arial"/>
                <a:cs typeface="Arial"/>
                <a:sym typeface="Arial"/>
              </a:rPr>
              <a:t>However, if and when they are possible I will endeavour to book visits that will continue to enhance learning opportunities for the children. If trips cannot be taken then we will investigate what other options are available. </a:t>
            </a:r>
            <a:br>
              <a:rPr b="0" i="0" lang="en-US" sz="2000" u="none" cap="none" strike="noStrike">
                <a:solidFill>
                  <a:srgbClr val="FFFFFF"/>
                </a:solidFill>
                <a:latin typeface="Arial"/>
                <a:ea typeface="Arial"/>
                <a:cs typeface="Arial"/>
                <a:sym typeface="Arial"/>
              </a:rPr>
            </a:br>
            <a:br>
              <a:rPr b="0" i="0" lang="en-US" sz="2000" u="none" cap="none" strike="noStrike">
                <a:solidFill>
                  <a:srgbClr val="FFFFFF"/>
                </a:solidFill>
                <a:latin typeface="Arial"/>
                <a:ea typeface="Arial"/>
                <a:cs typeface="Arial"/>
                <a:sym typeface="Arial"/>
              </a:rPr>
            </a:b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16" name="Shape 116"/>
        <p:cNvGrpSpPr/>
        <p:nvPr/>
      </p:nvGrpSpPr>
      <p:grpSpPr>
        <a:xfrm>
          <a:off x="0" y="0"/>
          <a:ext cx="0" cy="0"/>
          <a:chOff x="0" y="0"/>
          <a:chExt cx="0" cy="0"/>
        </a:xfrm>
      </p:grpSpPr>
      <p:pic>
        <p:nvPicPr>
          <p:cNvPr descr="blackboard" id="117" name="Google Shape;117;p5"/>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18" name="Google Shape;118;p5"/>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Reading</a:t>
            </a:r>
            <a:endParaRPr/>
          </a:p>
        </p:txBody>
      </p:sp>
      <p:sp>
        <p:nvSpPr>
          <p:cNvPr id="119" name="Google Shape;119;p5"/>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chemeClr val="lt1"/>
              </a:buClr>
              <a:buSzPts val="2800"/>
              <a:buFont typeface="Arial"/>
              <a:buChar char="•"/>
            </a:pPr>
            <a:r>
              <a:rPr b="0" i="0" lang="en-US" sz="1800" u="none">
                <a:solidFill>
                  <a:schemeClr val="lt1"/>
                </a:solidFill>
                <a:latin typeface="Arial"/>
                <a:ea typeface="Arial"/>
                <a:cs typeface="Arial"/>
                <a:sym typeface="Arial"/>
              </a:rPr>
              <a:t>Your child will learn reading skills during </a:t>
            </a:r>
            <a:r>
              <a:rPr lang="en-US" sz="1800">
                <a:solidFill>
                  <a:schemeClr val="lt1"/>
                </a:solidFill>
              </a:rPr>
              <a:t>w</a:t>
            </a:r>
            <a:r>
              <a:rPr lang="en-US" sz="1800">
                <a:solidFill>
                  <a:schemeClr val="lt1"/>
                </a:solidFill>
              </a:rPr>
              <a:t>hole class</a:t>
            </a:r>
            <a:r>
              <a:rPr b="0" i="0" lang="en-US" sz="1800" u="none">
                <a:solidFill>
                  <a:schemeClr val="lt1"/>
                </a:solidFill>
                <a:latin typeface="Arial"/>
                <a:ea typeface="Arial"/>
                <a:cs typeface="Arial"/>
                <a:sym typeface="Arial"/>
              </a:rPr>
              <a:t> reading sessions  </a:t>
            </a:r>
            <a:endParaRPr sz="1800"/>
          </a:p>
          <a:p>
            <a:pPr indent="-165100" lvl="0" marL="342900" rtl="0" algn="l">
              <a:lnSpc>
                <a:spcPct val="90000"/>
              </a:lnSpc>
              <a:spcBef>
                <a:spcPts val="560"/>
              </a:spcBef>
              <a:spcAft>
                <a:spcPts val="0"/>
              </a:spcAft>
              <a:buClr>
                <a:schemeClr val="dk1"/>
              </a:buClr>
              <a:buSzPts val="2800"/>
              <a:buFont typeface="Arial"/>
              <a:buNone/>
            </a:pPr>
            <a:r>
              <a:t/>
            </a:r>
            <a:endParaRPr b="0" i="0" sz="1800" u="none">
              <a:solidFill>
                <a:schemeClr val="lt1"/>
              </a:solidFill>
              <a:latin typeface="Arial"/>
              <a:ea typeface="Arial"/>
              <a:cs typeface="Arial"/>
              <a:sym typeface="Arial"/>
            </a:endParaRPr>
          </a:p>
          <a:p>
            <a:pPr indent="-342900" lvl="0" marL="342900" rtl="0" algn="l">
              <a:lnSpc>
                <a:spcPct val="90000"/>
              </a:lnSpc>
              <a:spcBef>
                <a:spcPts val="560"/>
              </a:spcBef>
              <a:spcAft>
                <a:spcPts val="0"/>
              </a:spcAft>
              <a:buClr>
                <a:schemeClr val="lt1"/>
              </a:buClr>
              <a:buSzPts val="2800"/>
              <a:buFont typeface="Arial"/>
              <a:buChar char="•"/>
            </a:pPr>
            <a:r>
              <a:rPr lang="en-US" sz="1800">
                <a:solidFill>
                  <a:schemeClr val="lt1"/>
                </a:solidFill>
              </a:rPr>
              <a:t>W</a:t>
            </a:r>
            <a:r>
              <a:rPr lang="en-US" sz="1800">
                <a:solidFill>
                  <a:schemeClr val="lt1"/>
                </a:solidFill>
              </a:rPr>
              <a:t>e will read a class novel each day to </a:t>
            </a:r>
            <a:r>
              <a:rPr b="0" i="0" lang="en-US" sz="1800" u="none">
                <a:solidFill>
                  <a:schemeClr val="lt1"/>
                </a:solidFill>
                <a:latin typeface="Arial"/>
                <a:ea typeface="Arial"/>
                <a:cs typeface="Arial"/>
                <a:sym typeface="Arial"/>
              </a:rPr>
              <a:t>encourage the children to read for pleasure </a:t>
            </a:r>
            <a:endParaRPr b="0" i="0" sz="1800" u="none">
              <a:solidFill>
                <a:schemeClr val="lt1"/>
              </a:solidFill>
              <a:latin typeface="Arial"/>
              <a:ea typeface="Arial"/>
              <a:cs typeface="Arial"/>
              <a:sym typeface="Arial"/>
            </a:endParaRPr>
          </a:p>
          <a:p>
            <a:pPr indent="-342900" lvl="0" marL="342900" rtl="0" algn="l">
              <a:lnSpc>
                <a:spcPct val="90000"/>
              </a:lnSpc>
              <a:spcBef>
                <a:spcPts val="560"/>
              </a:spcBef>
              <a:spcAft>
                <a:spcPts val="0"/>
              </a:spcAft>
              <a:buClr>
                <a:schemeClr val="lt1"/>
              </a:buClr>
              <a:buSzPts val="2800"/>
              <a:buFont typeface="Arial"/>
              <a:buChar char="•"/>
            </a:pPr>
            <a:r>
              <a:rPr lang="en-US" sz="1800">
                <a:solidFill>
                  <a:schemeClr val="lt1"/>
                </a:solidFill>
              </a:rPr>
              <a:t>Reading skills should also </a:t>
            </a:r>
            <a:r>
              <a:rPr b="0" i="0" lang="en-US" sz="1800" u="none">
                <a:solidFill>
                  <a:schemeClr val="lt1"/>
                </a:solidFill>
                <a:latin typeface="Arial"/>
                <a:ea typeface="Arial"/>
                <a:cs typeface="Arial"/>
                <a:sym typeface="Arial"/>
              </a:rPr>
              <a:t>be practi</a:t>
            </a:r>
            <a:r>
              <a:rPr lang="en-US" sz="1800">
                <a:solidFill>
                  <a:schemeClr val="lt1"/>
                </a:solidFill>
              </a:rPr>
              <a:t>s</a:t>
            </a:r>
            <a:r>
              <a:rPr b="0" i="0" lang="en-US" sz="1800" u="none">
                <a:solidFill>
                  <a:schemeClr val="lt1"/>
                </a:solidFill>
                <a:latin typeface="Arial"/>
                <a:ea typeface="Arial"/>
                <a:cs typeface="Arial"/>
                <a:sym typeface="Arial"/>
              </a:rPr>
              <a:t>ed at home. Children will either remain on the RWI reading scheme, or choose a book from the reading corner/trolley.  They should try </a:t>
            </a:r>
            <a:r>
              <a:rPr lang="en-US" sz="1800">
                <a:solidFill>
                  <a:schemeClr val="lt1"/>
                </a:solidFill>
              </a:rPr>
              <a:t>to</a:t>
            </a:r>
            <a:r>
              <a:rPr b="0" i="0" lang="en-US" sz="1800" u="none">
                <a:solidFill>
                  <a:schemeClr val="lt1"/>
                </a:solidFill>
                <a:latin typeface="Arial"/>
                <a:ea typeface="Arial"/>
                <a:cs typeface="Arial"/>
                <a:sym typeface="Arial"/>
              </a:rPr>
              <a:t> read daily and write/sign (by you or by them) their reading record.  Each supported read </a:t>
            </a:r>
            <a:r>
              <a:rPr lang="en-US" sz="1800">
                <a:solidFill>
                  <a:schemeClr val="lt1"/>
                </a:solidFill>
              </a:rPr>
              <a:t>leads to our Red Ted award challenge. </a:t>
            </a:r>
            <a:r>
              <a:rPr b="0" i="0" lang="en-US" sz="1800" u="none">
                <a:solidFill>
                  <a:schemeClr val="lt1"/>
                </a:solidFill>
                <a:latin typeface="Arial"/>
                <a:ea typeface="Arial"/>
                <a:cs typeface="Arial"/>
                <a:sym typeface="Arial"/>
              </a:rPr>
              <a:t> We </a:t>
            </a:r>
            <a:r>
              <a:rPr lang="en-US" sz="1800">
                <a:solidFill>
                  <a:schemeClr val="lt1"/>
                </a:solidFill>
              </a:rPr>
              <a:t>are keen for </a:t>
            </a:r>
            <a:r>
              <a:rPr b="0" i="0" lang="en-US" sz="1800" u="none">
                <a:solidFill>
                  <a:schemeClr val="lt1"/>
                </a:solidFill>
                <a:latin typeface="Arial"/>
                <a:ea typeface="Arial"/>
                <a:cs typeface="Arial"/>
                <a:sym typeface="Arial"/>
              </a:rPr>
              <a:t>children to enjoy reading and sharing books with you! </a:t>
            </a:r>
            <a:endParaRPr/>
          </a:p>
          <a:p>
            <a:pPr indent="-165100" lvl="0" marL="342900" rtl="0" algn="l">
              <a:lnSpc>
                <a:spcPct val="90000"/>
              </a:lnSpc>
              <a:spcBef>
                <a:spcPts val="560"/>
              </a:spcBef>
              <a:spcAft>
                <a:spcPts val="0"/>
              </a:spcAft>
              <a:buClr>
                <a:schemeClr val="lt1"/>
              </a:buClr>
              <a:buSzPts val="2800"/>
              <a:buFont typeface="Arial"/>
              <a:buNone/>
            </a:pPr>
            <a:r>
              <a:t/>
            </a:r>
            <a:endParaRPr sz="1800">
              <a:solidFill>
                <a:schemeClr val="lt1"/>
              </a:solidFill>
            </a:endParaRPr>
          </a:p>
          <a:p>
            <a:pPr indent="-342900" lvl="0" marL="342900" rtl="0" algn="l">
              <a:lnSpc>
                <a:spcPct val="90000"/>
              </a:lnSpc>
              <a:spcBef>
                <a:spcPts val="560"/>
              </a:spcBef>
              <a:spcAft>
                <a:spcPts val="0"/>
              </a:spcAft>
              <a:buClr>
                <a:schemeClr val="lt1"/>
              </a:buClr>
              <a:buSzPts val="2800"/>
              <a:buFont typeface="Arial"/>
              <a:buChar char="•"/>
            </a:pPr>
            <a:r>
              <a:rPr b="0" i="0" lang="en-US" sz="1800" u="none">
                <a:solidFill>
                  <a:schemeClr val="lt1"/>
                </a:solidFill>
                <a:latin typeface="Arial"/>
                <a:ea typeface="Arial"/>
                <a:cs typeface="Arial"/>
                <a:sym typeface="Arial"/>
              </a:rPr>
              <a:t>Books in Year 3 are or</a:t>
            </a:r>
            <a:r>
              <a:rPr lang="en-US" sz="1800">
                <a:solidFill>
                  <a:schemeClr val="lt1"/>
                </a:solidFill>
              </a:rPr>
              <a:t>ganised into ‘quick reads’ (top shelf), ‘class reads’ (more challenging longer reads) and ‘trolley books’ (specifically selected to improve vocabulary and suitable for year 3 children).</a:t>
            </a:r>
            <a:endParaRPr b="0" i="0" sz="1800" u="none">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23" name="Shape 123"/>
        <p:cNvGrpSpPr/>
        <p:nvPr/>
      </p:nvGrpSpPr>
      <p:grpSpPr>
        <a:xfrm>
          <a:off x="0" y="0"/>
          <a:ext cx="0" cy="0"/>
          <a:chOff x="0" y="0"/>
          <a:chExt cx="0" cy="0"/>
        </a:xfrm>
      </p:grpSpPr>
      <p:pic>
        <p:nvPicPr>
          <p:cNvPr descr="blackboard" id="124" name="Google Shape;124;p6"/>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25" name="Google Shape;125;p6"/>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Red Ted Reading Challenge</a:t>
            </a:r>
            <a:endParaRPr/>
          </a:p>
        </p:txBody>
      </p:sp>
      <p:sp>
        <p:nvSpPr>
          <p:cNvPr id="126" name="Google Shape;126;p6"/>
          <p:cNvSpPr txBox="1"/>
          <p:nvPr>
            <p:ph idx="1" type="body"/>
          </p:nvPr>
        </p:nvSpPr>
        <p:spPr>
          <a:xfrm>
            <a:off x="468312" y="1341437"/>
            <a:ext cx="8229600" cy="4863420"/>
          </a:xfrm>
          <a:prstGeom prst="rect">
            <a:avLst/>
          </a:prstGeom>
          <a:noFill/>
          <a:ln>
            <a:noFill/>
          </a:ln>
        </p:spPr>
        <p:txBody>
          <a:bodyPr anchorCtr="0" anchor="t" bIns="45700" lIns="91425" spcFirstLastPara="1" rIns="91425" wrap="square" tIns="45700">
            <a:noAutofit/>
          </a:bodyPr>
          <a:lstStyle/>
          <a:p>
            <a:pPr indent="0" lvl="0" marL="114300" rtl="0" algn="l">
              <a:lnSpc>
                <a:spcPct val="100000"/>
              </a:lnSpc>
              <a:spcBef>
                <a:spcPts val="360"/>
              </a:spcBef>
              <a:spcAft>
                <a:spcPts val="0"/>
              </a:spcAft>
              <a:buSzPts val="1800"/>
              <a:buNone/>
            </a:pPr>
            <a:r>
              <a:rPr b="1" lang="en-US" sz="1300">
                <a:solidFill>
                  <a:schemeClr val="lt1"/>
                </a:solidFill>
              </a:rPr>
              <a:t>RED TED</a:t>
            </a:r>
            <a:r>
              <a:rPr lang="en-US" sz="1300">
                <a:solidFill>
                  <a:schemeClr val="lt1"/>
                </a:solidFill>
              </a:rPr>
              <a:t> stands for Read Every Day, Talk Every Day. We expect children to read at home with an adult at least 3-5 times a week depending on their age, to help them develop and practise their reading skills. </a:t>
            </a:r>
            <a:endParaRPr/>
          </a:p>
          <a:p>
            <a:pPr indent="0" lvl="0" marL="114300" rtl="0" algn="l">
              <a:lnSpc>
                <a:spcPct val="100000"/>
              </a:lnSpc>
              <a:spcBef>
                <a:spcPts val="360"/>
              </a:spcBef>
              <a:spcAft>
                <a:spcPts val="0"/>
              </a:spcAft>
              <a:buSzPts val="1800"/>
              <a:buNone/>
            </a:pPr>
            <a:r>
              <a:rPr b="1" lang="en-US" sz="1300">
                <a:solidFill>
                  <a:schemeClr val="lt1"/>
                </a:solidFill>
              </a:rPr>
              <a:t>How can my child earn rewards?</a:t>
            </a:r>
            <a:endParaRPr sz="1300">
              <a:solidFill>
                <a:schemeClr val="lt1"/>
              </a:solidFill>
            </a:endParaRPr>
          </a:p>
          <a:p>
            <a:pPr indent="0" lvl="0" marL="114300" rtl="0" algn="l">
              <a:lnSpc>
                <a:spcPct val="100000"/>
              </a:lnSpc>
              <a:spcBef>
                <a:spcPts val="360"/>
              </a:spcBef>
              <a:spcAft>
                <a:spcPts val="0"/>
              </a:spcAft>
              <a:buSzPts val="1800"/>
              <a:buNone/>
            </a:pPr>
            <a:r>
              <a:rPr lang="en-US" sz="1300">
                <a:solidFill>
                  <a:schemeClr val="lt1"/>
                </a:solidFill>
              </a:rPr>
              <a:t>Children can earn rewards by reading at home. This can be with an adult or independently – it just needs to be written in their reading record, which should already be in school every day. Children need to show the adults in their class their reading record (adults may ask them questions about the book to check!) and once they have completed 10 reads, they will receive their very first reward!</a:t>
            </a:r>
            <a:endParaRPr/>
          </a:p>
          <a:p>
            <a:pPr indent="0" lvl="0" marL="114300" rtl="0" algn="l">
              <a:lnSpc>
                <a:spcPct val="100000"/>
              </a:lnSpc>
              <a:spcBef>
                <a:spcPts val="360"/>
              </a:spcBef>
              <a:spcAft>
                <a:spcPts val="0"/>
              </a:spcAft>
              <a:buSzPts val="1800"/>
              <a:buNone/>
            </a:pPr>
            <a:r>
              <a:rPr b="1" lang="en-US" sz="1300">
                <a:solidFill>
                  <a:schemeClr val="lt1"/>
                </a:solidFill>
              </a:rPr>
              <a:t>What are the rewards?</a:t>
            </a:r>
            <a:r>
              <a:rPr lang="en-US" sz="1300">
                <a:solidFill>
                  <a:schemeClr val="lt1"/>
                </a:solidFill>
              </a:rPr>
              <a:t> </a:t>
            </a:r>
            <a:endParaRPr/>
          </a:p>
          <a:p>
            <a:pPr indent="0" lvl="0" marL="114300" rtl="0" algn="l">
              <a:lnSpc>
                <a:spcPct val="100000"/>
              </a:lnSpc>
              <a:spcBef>
                <a:spcPts val="360"/>
              </a:spcBef>
              <a:spcAft>
                <a:spcPts val="0"/>
              </a:spcAft>
              <a:buSzPts val="1800"/>
              <a:buNone/>
            </a:pPr>
            <a:r>
              <a:rPr lang="en-US" sz="1300">
                <a:solidFill>
                  <a:schemeClr val="lt1"/>
                </a:solidFill>
              </a:rPr>
              <a:t>10 reads = A RED TED sticker (You will receive a sticker for each multiple of ten reads you collect)</a:t>
            </a:r>
            <a:endParaRPr/>
          </a:p>
          <a:p>
            <a:pPr indent="0" lvl="0" marL="114300" rtl="0" algn="l">
              <a:lnSpc>
                <a:spcPct val="100000"/>
              </a:lnSpc>
              <a:spcBef>
                <a:spcPts val="360"/>
              </a:spcBef>
              <a:spcAft>
                <a:spcPts val="0"/>
              </a:spcAft>
              <a:buSzPts val="1800"/>
              <a:buNone/>
            </a:pPr>
            <a:r>
              <a:rPr lang="en-US" sz="1300">
                <a:solidFill>
                  <a:schemeClr val="lt1"/>
                </a:solidFill>
              </a:rPr>
              <a:t>100 reads = A trip to the Headteacher’s office to choose a book from her special RED TED library</a:t>
            </a:r>
            <a:endParaRPr/>
          </a:p>
          <a:p>
            <a:pPr indent="0" lvl="0" marL="114300" rtl="0" algn="l">
              <a:lnSpc>
                <a:spcPct val="100000"/>
              </a:lnSpc>
              <a:spcBef>
                <a:spcPts val="360"/>
              </a:spcBef>
              <a:spcAft>
                <a:spcPts val="0"/>
              </a:spcAft>
              <a:buSzPts val="1800"/>
              <a:buNone/>
            </a:pPr>
            <a:r>
              <a:rPr lang="en-US" sz="1300">
                <a:solidFill>
                  <a:schemeClr val="lt1"/>
                </a:solidFill>
              </a:rPr>
              <a:t>200 reads = A book and a RED TED badge</a:t>
            </a:r>
            <a:endParaRPr/>
          </a:p>
          <a:p>
            <a:pPr indent="0" lvl="0" marL="114300" rtl="0" algn="l">
              <a:lnSpc>
                <a:spcPct val="100000"/>
              </a:lnSpc>
              <a:spcBef>
                <a:spcPts val="360"/>
              </a:spcBef>
              <a:spcAft>
                <a:spcPts val="0"/>
              </a:spcAft>
              <a:buSzPts val="1800"/>
              <a:buNone/>
            </a:pPr>
            <a:r>
              <a:rPr lang="en-US" sz="1300">
                <a:solidFill>
                  <a:schemeClr val="lt1"/>
                </a:solidFill>
              </a:rPr>
              <a:t>300 reads = A book and a RED TED wristband</a:t>
            </a:r>
            <a:endParaRPr/>
          </a:p>
          <a:p>
            <a:pPr indent="0" lvl="0" marL="114300" rtl="0" algn="l">
              <a:lnSpc>
                <a:spcPct val="100000"/>
              </a:lnSpc>
              <a:spcBef>
                <a:spcPts val="360"/>
              </a:spcBef>
              <a:spcAft>
                <a:spcPts val="0"/>
              </a:spcAft>
              <a:buSzPts val="1800"/>
              <a:buNone/>
            </a:pPr>
            <a:r>
              <a:rPr lang="en-US" sz="1300">
                <a:solidFill>
                  <a:schemeClr val="lt1"/>
                </a:solidFill>
              </a:rPr>
              <a:t>400 reads = A book and a RED TED teddy</a:t>
            </a:r>
            <a:endParaRPr/>
          </a:p>
          <a:p>
            <a:pPr indent="0" lvl="0" marL="114300" rtl="0" algn="l">
              <a:lnSpc>
                <a:spcPct val="100000"/>
              </a:lnSpc>
              <a:spcBef>
                <a:spcPts val="360"/>
              </a:spcBef>
              <a:spcAft>
                <a:spcPts val="0"/>
              </a:spcAft>
              <a:buSzPts val="1800"/>
              <a:buNone/>
            </a:pPr>
            <a:r>
              <a:rPr lang="en-US" sz="1300">
                <a:solidFill>
                  <a:schemeClr val="lt1"/>
                </a:solidFill>
              </a:rPr>
              <a:t>500 reads = A visit to the Office to choose a book on the computer</a:t>
            </a:r>
            <a:endParaRPr/>
          </a:p>
          <a:p>
            <a:pPr indent="0" lvl="0" marL="114300" rtl="0" algn="l">
              <a:lnSpc>
                <a:spcPct val="100000"/>
              </a:lnSpc>
              <a:spcBef>
                <a:spcPts val="360"/>
              </a:spcBef>
              <a:spcAft>
                <a:spcPts val="0"/>
              </a:spcAft>
              <a:buSzPts val="1800"/>
              <a:buNone/>
            </a:pPr>
            <a:r>
              <a:rPr lang="en-US" sz="1300">
                <a:solidFill>
                  <a:schemeClr val="lt1"/>
                </a:solidFill>
              </a:rPr>
              <a:t>600, 700, 800, 900 reads = A £5.00 book token</a:t>
            </a:r>
            <a:endParaRPr/>
          </a:p>
          <a:p>
            <a:pPr indent="0" lvl="0" marL="114300" rtl="0" algn="l">
              <a:lnSpc>
                <a:spcPct val="100000"/>
              </a:lnSpc>
              <a:spcBef>
                <a:spcPts val="360"/>
              </a:spcBef>
              <a:spcAft>
                <a:spcPts val="0"/>
              </a:spcAft>
              <a:buSzPts val="1800"/>
              <a:buNone/>
            </a:pPr>
            <a:r>
              <a:rPr lang="en-US" sz="1300">
                <a:solidFill>
                  <a:schemeClr val="lt1"/>
                </a:solidFill>
              </a:rPr>
              <a:t>1000 reads = mystery prize!</a:t>
            </a:r>
            <a:endParaRPr/>
          </a:p>
          <a:p>
            <a:pPr indent="0" lvl="0" marL="114300" rtl="0" algn="l">
              <a:lnSpc>
                <a:spcPct val="100000"/>
              </a:lnSpc>
              <a:spcBef>
                <a:spcPts val="360"/>
              </a:spcBef>
              <a:spcAft>
                <a:spcPts val="0"/>
              </a:spcAft>
              <a:buSzPts val="1800"/>
              <a:buNone/>
            </a:pPr>
            <a:r>
              <a:rPr lang="en-US" sz="1300">
                <a:solidFill>
                  <a:schemeClr val="lt1"/>
                </a:solidFill>
              </a:rPr>
              <a:t>For every 100 reads after 1000 reads, children will continue to be rewarded with a choice of book.</a:t>
            </a:r>
            <a:endParaRPr/>
          </a:p>
          <a:p>
            <a:pPr indent="-228600" lvl="0" marL="457200" rtl="0" algn="l">
              <a:lnSpc>
                <a:spcPct val="100000"/>
              </a:lnSpc>
              <a:spcBef>
                <a:spcPts val="360"/>
              </a:spcBef>
              <a:spcAft>
                <a:spcPts val="0"/>
              </a:spcAft>
              <a:buClr>
                <a:schemeClr val="dk1"/>
              </a:buClr>
              <a:buSzPts val="1800"/>
              <a:buNone/>
            </a:pPr>
            <a:r>
              <a:t/>
            </a:r>
            <a:endParaRPr b="1" sz="1200">
              <a:solidFill>
                <a:schemeClr val="lt1"/>
              </a:solidFill>
            </a:endParaRPr>
          </a:p>
          <a:p>
            <a:pPr indent="-228600" lvl="0" marL="457200" rtl="0" algn="l">
              <a:lnSpc>
                <a:spcPct val="100000"/>
              </a:lnSpc>
              <a:spcBef>
                <a:spcPts val="360"/>
              </a:spcBef>
              <a:spcAft>
                <a:spcPts val="0"/>
              </a:spcAft>
              <a:buClr>
                <a:schemeClr val="dk1"/>
              </a:buClr>
              <a:buSzPts val="1800"/>
              <a:buNone/>
            </a:pPr>
            <a:r>
              <a:t/>
            </a:r>
            <a:endParaRPr b="1" sz="1200">
              <a:solidFill>
                <a:schemeClr val="lt1"/>
              </a:solidFill>
            </a:endParaRPr>
          </a:p>
          <a:p>
            <a:pPr indent="0" lvl="0" marL="114300" rtl="0" algn="l">
              <a:lnSpc>
                <a:spcPct val="100000"/>
              </a:lnSpc>
              <a:spcBef>
                <a:spcPts val="360"/>
              </a:spcBef>
              <a:spcAft>
                <a:spcPts val="0"/>
              </a:spcAft>
              <a:buSzPts val="1800"/>
              <a:buNone/>
            </a:pPr>
            <a:r>
              <a:rPr b="1" lang="en-US" sz="1200">
                <a:solidFill>
                  <a:schemeClr val="lt1"/>
                </a:solidFill>
              </a:rPr>
              <a:t>Good luck!</a:t>
            </a:r>
            <a:r>
              <a:rPr lang="en-US" sz="1200">
                <a:solidFill>
                  <a:schemeClr val="lt1"/>
                </a:solidFill>
              </a:rPr>
              <a:t> </a:t>
            </a:r>
            <a:endParaRPr b="0" i="0" sz="1200" u="none">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30" name="Shape 130"/>
        <p:cNvGrpSpPr/>
        <p:nvPr/>
      </p:nvGrpSpPr>
      <p:grpSpPr>
        <a:xfrm>
          <a:off x="0" y="0"/>
          <a:ext cx="0" cy="0"/>
          <a:chOff x="0" y="0"/>
          <a:chExt cx="0" cy="0"/>
        </a:xfrm>
      </p:grpSpPr>
      <p:pic>
        <p:nvPicPr>
          <p:cNvPr descr="blackboard" id="131" name="Google Shape;131;p7"/>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32" name="Google Shape;132;p7"/>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Writing </a:t>
            </a:r>
            <a:endParaRPr/>
          </a:p>
        </p:txBody>
      </p:sp>
      <p:sp>
        <p:nvSpPr>
          <p:cNvPr id="133" name="Google Shape;133;p7"/>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0" lvl="0" marL="342900" rtl="0" algn="l">
              <a:lnSpc>
                <a:spcPct val="90000"/>
              </a:lnSpc>
              <a:spcBef>
                <a:spcPts val="0"/>
              </a:spcBef>
              <a:spcAft>
                <a:spcPts val="0"/>
              </a:spcAft>
              <a:buSzPts val="1800"/>
              <a:buNone/>
            </a:pPr>
            <a:r>
              <a:t/>
            </a:r>
            <a:endParaRPr/>
          </a:p>
          <a:p>
            <a:pPr indent="-342900" lvl="0" marL="342900" rtl="0" algn="l">
              <a:lnSpc>
                <a:spcPct val="90000"/>
              </a:lnSpc>
              <a:spcBef>
                <a:spcPts val="0"/>
              </a:spcBef>
              <a:spcAft>
                <a:spcPts val="0"/>
              </a:spcAft>
              <a:buClr>
                <a:schemeClr val="lt1"/>
              </a:buClr>
              <a:buSzPts val="2000"/>
              <a:buChar char="•"/>
            </a:pPr>
            <a:r>
              <a:rPr lang="en-US" sz="2000">
                <a:solidFill>
                  <a:schemeClr val="lt1"/>
                </a:solidFill>
              </a:rPr>
              <a:t>Writing is an area of improvement on our School Development Plan this year. We will be teaching our writing through a book that is linked to our topic. </a:t>
            </a:r>
            <a:br>
              <a:rPr lang="en-US" sz="2000">
                <a:solidFill>
                  <a:schemeClr val="lt1"/>
                </a:solidFill>
              </a:rPr>
            </a:br>
            <a:endParaRPr/>
          </a:p>
          <a:p>
            <a:pPr indent="-342900" lvl="0" marL="342900" rtl="0" algn="l">
              <a:lnSpc>
                <a:spcPct val="100000"/>
              </a:lnSpc>
              <a:spcBef>
                <a:spcPts val="0"/>
              </a:spcBef>
              <a:spcAft>
                <a:spcPts val="0"/>
              </a:spcAft>
              <a:buClr>
                <a:schemeClr val="lt1"/>
              </a:buClr>
              <a:buSzPts val="2000"/>
              <a:buChar char="•"/>
            </a:pPr>
            <a:r>
              <a:rPr lang="en-US" sz="2000">
                <a:solidFill>
                  <a:schemeClr val="lt1"/>
                </a:solidFill>
              </a:rPr>
              <a:t>To ensure maximum progress for all pupils, we have adopted a new whole school approach to the teaching of writing. This includes introducing writing with a ‘hook’ to engage all pupils, analysis of texts, drafting, editing and publishing</a:t>
            </a:r>
            <a:endParaRPr sz="2000">
              <a:solidFill>
                <a:schemeClr val="lt1"/>
              </a:solidFill>
            </a:endParaRPr>
          </a:p>
          <a:p>
            <a:pPr indent="-215900" lvl="0" marL="342900" rtl="0" algn="l">
              <a:lnSpc>
                <a:spcPct val="90000"/>
              </a:lnSpc>
              <a:spcBef>
                <a:spcPts val="400"/>
              </a:spcBef>
              <a:spcAft>
                <a:spcPts val="0"/>
              </a:spcAft>
              <a:buSzPts val="1800"/>
              <a:buNone/>
            </a:pPr>
            <a:r>
              <a:t/>
            </a:r>
            <a:endParaRPr sz="2000">
              <a:solidFill>
                <a:schemeClr val="lt1"/>
              </a:solidFill>
            </a:endParaRPr>
          </a:p>
          <a:p>
            <a:pPr indent="-342900" lvl="0" marL="342900" rtl="0" algn="l">
              <a:lnSpc>
                <a:spcPct val="90000"/>
              </a:lnSpc>
              <a:spcBef>
                <a:spcPts val="400"/>
              </a:spcBef>
              <a:spcAft>
                <a:spcPts val="0"/>
              </a:spcAft>
              <a:buClr>
                <a:schemeClr val="lt1"/>
              </a:buClr>
              <a:buSzPts val="2000"/>
              <a:buChar char="•"/>
            </a:pPr>
            <a:r>
              <a:rPr lang="en-US" sz="2000">
                <a:solidFill>
                  <a:schemeClr val="lt1"/>
                </a:solidFill>
              </a:rPr>
              <a:t>Writing objectives will be displayed in the front of their English books. </a:t>
            </a:r>
            <a:endParaRPr>
              <a:solidFill>
                <a:schemeClr val="l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37" name="Shape 137"/>
        <p:cNvGrpSpPr/>
        <p:nvPr/>
      </p:nvGrpSpPr>
      <p:grpSpPr>
        <a:xfrm>
          <a:off x="0" y="0"/>
          <a:ext cx="0" cy="0"/>
          <a:chOff x="0" y="0"/>
          <a:chExt cx="0" cy="0"/>
        </a:xfrm>
      </p:grpSpPr>
      <p:pic>
        <p:nvPicPr>
          <p:cNvPr descr="blackboard" id="138" name="Google Shape;138;p8"/>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39" name="Google Shape;139;p8"/>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Maths </a:t>
            </a:r>
            <a:endParaRPr/>
          </a:p>
        </p:txBody>
      </p:sp>
      <p:sp>
        <p:nvSpPr>
          <p:cNvPr id="140" name="Google Shape;140;p8"/>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0" lvl="0" marL="342900" rtl="0" algn="l">
              <a:lnSpc>
                <a:spcPct val="90000"/>
              </a:lnSpc>
              <a:spcBef>
                <a:spcPts val="0"/>
              </a:spcBef>
              <a:spcAft>
                <a:spcPts val="0"/>
              </a:spcAft>
              <a:buSzPts val="1800"/>
              <a:buNone/>
            </a:pPr>
            <a:r>
              <a:t/>
            </a:r>
            <a:endParaRPr sz="3000"/>
          </a:p>
          <a:p>
            <a:pPr indent="-330200" lvl="0" marL="342900" rtl="0" algn="l">
              <a:lnSpc>
                <a:spcPct val="90000"/>
              </a:lnSpc>
              <a:spcBef>
                <a:spcPts val="640"/>
              </a:spcBef>
              <a:spcAft>
                <a:spcPts val="0"/>
              </a:spcAft>
              <a:buClr>
                <a:schemeClr val="lt1"/>
              </a:buClr>
              <a:buSzPts val="3000"/>
              <a:buFont typeface="Arial"/>
              <a:buChar char="•"/>
            </a:pPr>
            <a:r>
              <a:rPr b="0" i="0" lang="en-US" sz="3000" u="none">
                <a:solidFill>
                  <a:schemeClr val="lt1"/>
                </a:solidFill>
                <a:latin typeface="Arial"/>
                <a:ea typeface="Arial"/>
                <a:cs typeface="Arial"/>
                <a:sym typeface="Arial"/>
              </a:rPr>
              <a:t>The key focus for Maths is fluency, reasoning and problem solving in all lessons</a:t>
            </a:r>
            <a:r>
              <a:rPr lang="en-US" sz="3000">
                <a:solidFill>
                  <a:schemeClr val="lt1"/>
                </a:solidFill>
              </a:rPr>
              <a:t>. </a:t>
            </a:r>
            <a:r>
              <a:rPr b="0" i="0" lang="en-US" sz="3000" u="none">
                <a:solidFill>
                  <a:schemeClr val="lt1"/>
                </a:solidFill>
                <a:latin typeface="Arial"/>
                <a:ea typeface="Arial"/>
                <a:cs typeface="Arial"/>
                <a:sym typeface="Arial"/>
              </a:rPr>
              <a:t>This is an area we will continue to develop this year. </a:t>
            </a:r>
            <a:endParaRPr b="0" i="0" sz="3000" u="none">
              <a:solidFill>
                <a:schemeClr val="lt1"/>
              </a:solidFill>
              <a:latin typeface="Arial"/>
              <a:ea typeface="Arial"/>
              <a:cs typeface="Arial"/>
              <a:sym typeface="Arial"/>
            </a:endParaRPr>
          </a:p>
          <a:p>
            <a:pPr indent="-330200" lvl="0" marL="342900" rtl="0" algn="l">
              <a:lnSpc>
                <a:spcPct val="90000"/>
              </a:lnSpc>
              <a:spcBef>
                <a:spcPts val="640"/>
              </a:spcBef>
              <a:spcAft>
                <a:spcPts val="0"/>
              </a:spcAft>
              <a:buClr>
                <a:schemeClr val="lt1"/>
              </a:buClr>
              <a:buSzPts val="3000"/>
              <a:buFont typeface="Arial"/>
              <a:buChar char="•"/>
            </a:pPr>
            <a:r>
              <a:rPr b="0" i="0" lang="en-US" sz="3000" u="none">
                <a:solidFill>
                  <a:schemeClr val="lt1"/>
                </a:solidFill>
                <a:latin typeface="Arial"/>
                <a:ea typeface="Arial"/>
                <a:cs typeface="Arial"/>
                <a:sym typeface="Arial"/>
              </a:rPr>
              <a:t>We encourage you to help your children develop their maths skills, through learning their number bonds and multiplication facts and using these in real life situations to improve their reasoning. </a:t>
            </a:r>
            <a:endParaRPr sz="3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44" name="Shape 144"/>
        <p:cNvGrpSpPr/>
        <p:nvPr/>
      </p:nvGrpSpPr>
      <p:grpSpPr>
        <a:xfrm>
          <a:off x="0" y="0"/>
          <a:ext cx="0" cy="0"/>
          <a:chOff x="0" y="0"/>
          <a:chExt cx="0" cy="0"/>
        </a:xfrm>
      </p:grpSpPr>
      <p:pic>
        <p:nvPicPr>
          <p:cNvPr descr="blackboard" id="145" name="Google Shape;145;p9"/>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146" name="Google Shape;146;p9"/>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PE</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47" name="Google Shape;147;p9"/>
          <p:cNvSpPr txBox="1"/>
          <p:nvPr/>
        </p:nvSpPr>
        <p:spPr>
          <a:xfrm>
            <a:off x="684212" y="1412875"/>
            <a:ext cx="7775575" cy="3540125"/>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lt1"/>
              </a:buClr>
              <a:buSzPts val="2800"/>
              <a:buFont typeface="Arial"/>
              <a:buChar char="•"/>
            </a:pPr>
            <a:r>
              <a:rPr b="0" i="0" lang="en-US" sz="2800" u="none" cap="none" strike="noStrike">
                <a:solidFill>
                  <a:schemeClr val="lt1"/>
                </a:solidFill>
                <a:latin typeface="Arial"/>
                <a:ea typeface="Arial"/>
                <a:cs typeface="Arial"/>
                <a:sym typeface="Arial"/>
              </a:rPr>
              <a:t>Monday – Games outdoors </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1400"/>
              </a:spcBef>
              <a:spcAft>
                <a:spcPts val="0"/>
              </a:spcAft>
              <a:buClr>
                <a:schemeClr val="lt1"/>
              </a:buClr>
              <a:buSzPts val="2800"/>
              <a:buFont typeface="Arial"/>
              <a:buChar char="•"/>
            </a:pPr>
            <a:r>
              <a:rPr lang="en-US" sz="2800">
                <a:solidFill>
                  <a:schemeClr val="lt1"/>
                </a:solidFill>
              </a:rPr>
              <a:t>Thursday</a:t>
            </a:r>
            <a:r>
              <a:rPr b="0" i="0" lang="en-US" sz="2800" u="none" cap="none" strike="noStrike">
                <a:solidFill>
                  <a:schemeClr val="lt1"/>
                </a:solidFill>
                <a:latin typeface="Arial"/>
                <a:ea typeface="Arial"/>
                <a:cs typeface="Arial"/>
                <a:sym typeface="Arial"/>
              </a:rPr>
              <a:t> – PE</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1400"/>
              </a:spcBef>
              <a:spcAft>
                <a:spcPts val="0"/>
              </a:spcAft>
              <a:buClr>
                <a:schemeClr val="lt1"/>
              </a:buClr>
              <a:buSzPts val="2400"/>
              <a:buFont typeface="Arial"/>
              <a:buChar char="•"/>
            </a:pPr>
            <a:r>
              <a:rPr b="0" i="0" lang="en-US" sz="2400" u="none" cap="none" strike="noStrike">
                <a:solidFill>
                  <a:schemeClr val="lt1"/>
                </a:solidFill>
                <a:latin typeface="Arial"/>
                <a:ea typeface="Arial"/>
                <a:cs typeface="Arial"/>
                <a:sym typeface="Arial"/>
              </a:rPr>
              <a:t>Children </a:t>
            </a:r>
            <a:r>
              <a:rPr lang="en-US" sz="2400">
                <a:solidFill>
                  <a:schemeClr val="lt1"/>
                </a:solidFill>
              </a:rPr>
              <a:t>should</a:t>
            </a:r>
            <a:r>
              <a:rPr b="0" i="0" lang="en-US" sz="2400" u="none" cap="none" strike="noStrike">
                <a:solidFill>
                  <a:schemeClr val="lt1"/>
                </a:solidFill>
                <a:latin typeface="Arial"/>
                <a:ea typeface="Arial"/>
                <a:cs typeface="Arial"/>
                <a:sym typeface="Arial"/>
              </a:rPr>
              <a:t> come into school </a:t>
            </a:r>
            <a:r>
              <a:rPr b="1" i="0" lang="en-US" sz="2400" u="sng" cap="none" strike="noStrike">
                <a:solidFill>
                  <a:schemeClr val="lt1"/>
                </a:solidFill>
                <a:latin typeface="Arial"/>
                <a:ea typeface="Arial"/>
                <a:cs typeface="Arial"/>
                <a:sym typeface="Arial"/>
              </a:rPr>
              <a:t>in their PE Kit</a:t>
            </a:r>
            <a:r>
              <a:rPr b="0" i="0" lang="en-US" sz="2400" u="none" cap="none" strike="noStrike">
                <a:solidFill>
                  <a:schemeClr val="lt1"/>
                </a:solidFill>
                <a:latin typeface="Arial"/>
                <a:ea typeface="Arial"/>
                <a:cs typeface="Arial"/>
                <a:sym typeface="Arial"/>
              </a:rPr>
              <a:t> on Monday and </a:t>
            </a:r>
            <a:r>
              <a:rPr lang="en-US" sz="2400">
                <a:solidFill>
                  <a:schemeClr val="lt1"/>
                </a:solidFill>
              </a:rPr>
              <a:t>Thur</a:t>
            </a:r>
            <a:r>
              <a:rPr b="0" i="0" lang="en-US" sz="2400" u="none" cap="none" strike="noStrike">
                <a:solidFill>
                  <a:schemeClr val="lt1"/>
                </a:solidFill>
                <a:latin typeface="Arial"/>
                <a:ea typeface="Arial"/>
                <a:cs typeface="Arial"/>
                <a:sym typeface="Arial"/>
              </a:rPr>
              <a:t>sday. If it is cold, children will need to ensure they have long, plain</a:t>
            </a:r>
            <a:r>
              <a:rPr lang="en-US" sz="2400">
                <a:solidFill>
                  <a:schemeClr val="lt1"/>
                </a:solidFill>
              </a:rPr>
              <a:t> </a:t>
            </a:r>
            <a:r>
              <a:rPr b="0" i="0" lang="en-US" sz="2400" u="none" cap="none" strike="noStrike">
                <a:solidFill>
                  <a:schemeClr val="lt1"/>
                </a:solidFill>
                <a:latin typeface="Arial"/>
                <a:ea typeface="Arial"/>
                <a:cs typeface="Arial"/>
                <a:sym typeface="Arial"/>
              </a:rPr>
              <a:t> black tracksuit trousers and a school jumper.</a:t>
            </a:r>
            <a:endParaRPr b="0" i="0" sz="1000" u="none" cap="none" strike="noStrike">
              <a:solidFill>
                <a:schemeClr val="dk1"/>
              </a:solidFill>
              <a:latin typeface="Arial"/>
              <a:ea typeface="Arial"/>
              <a:cs typeface="Arial"/>
              <a:sym typeface="Arial"/>
            </a:endParaRPr>
          </a:p>
          <a:p>
            <a:pPr indent="-406400" lvl="0" marL="457200" marR="0" rtl="0" algn="l">
              <a:lnSpc>
                <a:spcPct val="100000"/>
              </a:lnSpc>
              <a:spcBef>
                <a:spcPts val="1400"/>
              </a:spcBef>
              <a:spcAft>
                <a:spcPts val="0"/>
              </a:spcAft>
              <a:buClr>
                <a:schemeClr val="lt1"/>
              </a:buClr>
              <a:buSzPts val="2800"/>
              <a:buFont typeface="Arial"/>
              <a:buChar char="•"/>
            </a:pPr>
            <a:r>
              <a:rPr b="0" i="0" lang="en-US" sz="2400" u="none" cap="none" strike="noStrike">
                <a:solidFill>
                  <a:schemeClr val="lt1"/>
                </a:solidFill>
                <a:latin typeface="Arial"/>
                <a:ea typeface="Arial"/>
                <a:cs typeface="Arial"/>
                <a:sym typeface="Arial"/>
              </a:rPr>
              <a:t>Earrings must be removed for all PE sessions.</a:t>
            </a:r>
            <a:r>
              <a:rPr b="1" i="0" lang="en-US" sz="2000" u="none" cap="none" strike="noStrike">
                <a:solidFill>
                  <a:schemeClr val="lt1"/>
                </a:solidFill>
                <a:latin typeface="Arial"/>
                <a:ea typeface="Arial"/>
                <a:cs typeface="Arial"/>
                <a:sym typeface="Arial"/>
              </a:rPr>
              <a:t> </a:t>
            </a:r>
            <a:endParaRPr b="0" i="0" sz="2800" u="none" cap="none" strike="noStrike">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51" name="Shape 151"/>
        <p:cNvGrpSpPr/>
        <p:nvPr/>
      </p:nvGrpSpPr>
      <p:grpSpPr>
        <a:xfrm>
          <a:off x="0" y="0"/>
          <a:ext cx="0" cy="0"/>
          <a:chOff x="0" y="0"/>
          <a:chExt cx="0" cy="0"/>
        </a:xfrm>
      </p:grpSpPr>
      <p:pic>
        <p:nvPicPr>
          <p:cNvPr descr="blackboard" id="152" name="Google Shape;152;p10"/>
          <p:cNvPicPr preferRelativeResize="0"/>
          <p:nvPr/>
        </p:nvPicPr>
        <p:blipFill rotWithShape="1">
          <a:blip r:embed="rId3">
            <a:alphaModFix/>
          </a:blip>
          <a:srcRect b="0" l="0" r="0" t="0"/>
          <a:stretch/>
        </p:blipFill>
        <p:spPr>
          <a:xfrm>
            <a:off x="179387" y="404812"/>
            <a:ext cx="8675687" cy="5759450"/>
          </a:xfrm>
          <a:prstGeom prst="rect">
            <a:avLst/>
          </a:prstGeom>
          <a:noFill/>
          <a:ln>
            <a:noFill/>
          </a:ln>
        </p:spPr>
      </p:pic>
      <p:sp>
        <p:nvSpPr>
          <p:cNvPr id="153" name="Google Shape;153;p10"/>
          <p:cNvSpPr txBox="1"/>
          <p:nvPr>
            <p:ph type="title"/>
          </p:nvPr>
        </p:nvSpPr>
        <p:spPr>
          <a:xfrm>
            <a:off x="457212" y="20480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Rewards and Sanctions</a:t>
            </a:r>
            <a:endParaRPr/>
          </a:p>
        </p:txBody>
      </p:sp>
      <p:sp>
        <p:nvSpPr>
          <p:cNvPr id="154" name="Google Shape;154;p10"/>
          <p:cNvSpPr txBox="1"/>
          <p:nvPr>
            <p:ph idx="1" type="body"/>
          </p:nvPr>
        </p:nvSpPr>
        <p:spPr>
          <a:xfrm>
            <a:off x="457212" y="1230312"/>
            <a:ext cx="8229600" cy="4526100"/>
          </a:xfrm>
          <a:prstGeom prst="rect">
            <a:avLst/>
          </a:prstGeom>
          <a:noFill/>
          <a:ln>
            <a:noFill/>
          </a:ln>
        </p:spPr>
        <p:txBody>
          <a:bodyPr anchorCtr="0" anchor="t" bIns="45700" lIns="91425" spcFirstLastPara="1" rIns="91425" wrap="square" tIns="45700">
            <a:noAutofit/>
          </a:bodyPr>
          <a:lstStyle/>
          <a:p>
            <a:pPr indent="-342900" lvl="0" marL="342900" rtl="0" algn="ctr">
              <a:lnSpc>
                <a:spcPct val="100000"/>
              </a:lnSpc>
              <a:spcBef>
                <a:spcPts val="0"/>
              </a:spcBef>
              <a:spcAft>
                <a:spcPts val="0"/>
              </a:spcAft>
              <a:buClr>
                <a:schemeClr val="lt1"/>
              </a:buClr>
              <a:buSzPts val="2800"/>
              <a:buFont typeface="Arial"/>
              <a:buNone/>
            </a:pPr>
            <a:r>
              <a:rPr lang="en-US" sz="2200">
                <a:solidFill>
                  <a:schemeClr val="lt1"/>
                </a:solidFill>
              </a:rPr>
              <a:t>Everybody at Monks Risborough believes in praising positive behaviour and hard work!    </a:t>
            </a:r>
            <a:endParaRPr sz="2600"/>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‘Thriving Champion’ </a:t>
            </a:r>
            <a:endParaRPr sz="2600"/>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House points  </a:t>
            </a:r>
            <a:endParaRPr sz="2600"/>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Head Teacher’s award</a:t>
            </a:r>
            <a:endParaRPr sz="2600"/>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Verbal praise </a:t>
            </a:r>
            <a:endParaRPr/>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Table points – we weekly rewards</a:t>
            </a:r>
            <a:endParaRPr sz="2200">
              <a:solidFill>
                <a:schemeClr val="lt1"/>
              </a:solidFill>
            </a:endParaRPr>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‘Values Passport’ When children demonstrate ome of the school values they will receive a stamp. When they have collected enough stamps they can exchange this for a reward.</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58" name="Shape 158"/>
        <p:cNvGrpSpPr/>
        <p:nvPr/>
      </p:nvGrpSpPr>
      <p:grpSpPr>
        <a:xfrm>
          <a:off x="0" y="0"/>
          <a:ext cx="0" cy="0"/>
          <a:chOff x="0" y="0"/>
          <a:chExt cx="0" cy="0"/>
        </a:xfrm>
      </p:grpSpPr>
      <p:pic>
        <p:nvPicPr>
          <p:cNvPr descr="blackboard" id="159" name="Google Shape;159;p11"/>
          <p:cNvPicPr preferRelativeResize="0"/>
          <p:nvPr/>
        </p:nvPicPr>
        <p:blipFill rotWithShape="1">
          <a:blip r:embed="rId3">
            <a:alphaModFix/>
          </a:blip>
          <a:srcRect b="0" l="0" r="0" t="0"/>
          <a:stretch/>
        </p:blipFill>
        <p:spPr>
          <a:xfrm>
            <a:off x="250825" y="404812"/>
            <a:ext cx="8496300" cy="5640387"/>
          </a:xfrm>
          <a:prstGeom prst="rect">
            <a:avLst/>
          </a:prstGeom>
          <a:noFill/>
          <a:ln>
            <a:noFill/>
          </a:ln>
        </p:spPr>
      </p:pic>
      <p:sp>
        <p:nvSpPr>
          <p:cNvPr id="160" name="Google Shape;160;p11"/>
          <p:cNvSpPr txBox="1"/>
          <p:nvPr>
            <p:ph type="title"/>
          </p:nvPr>
        </p:nvSpPr>
        <p:spPr>
          <a:xfrm>
            <a:off x="468312" y="1412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Rewards and Sanctions</a:t>
            </a:r>
            <a:endParaRPr/>
          </a:p>
        </p:txBody>
      </p:sp>
      <p:sp>
        <p:nvSpPr>
          <p:cNvPr id="161" name="Google Shape;161;p11"/>
          <p:cNvSpPr txBox="1"/>
          <p:nvPr>
            <p:ph idx="1" type="body"/>
          </p:nvPr>
        </p:nvSpPr>
        <p:spPr>
          <a:xfrm>
            <a:off x="468312" y="961950"/>
            <a:ext cx="8229600" cy="45261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800"/>
              <a:buNone/>
            </a:pPr>
            <a:r>
              <a:rPr lang="en-US" sz="2400" u="sng">
                <a:solidFill>
                  <a:srgbClr val="FFFFFF"/>
                </a:solidFill>
              </a:rPr>
              <a:t>Behaviour Thermometer</a:t>
            </a:r>
            <a:endParaRPr sz="2400">
              <a:solidFill>
                <a:srgbClr val="000000"/>
              </a:solidFill>
            </a:endParaRPr>
          </a:p>
          <a:p>
            <a:pPr indent="0" lvl="0" marL="457200" rtl="0" algn="l">
              <a:lnSpc>
                <a:spcPct val="100000"/>
              </a:lnSpc>
              <a:spcBef>
                <a:spcPts val="640"/>
              </a:spcBef>
              <a:spcAft>
                <a:spcPts val="0"/>
              </a:spcAft>
              <a:buNone/>
            </a:pPr>
            <a:r>
              <a:t/>
            </a:r>
            <a:endParaRPr sz="2400">
              <a:solidFill>
                <a:srgbClr val="FFFFFF"/>
              </a:solidFill>
            </a:endParaRPr>
          </a:p>
          <a:p>
            <a:pPr indent="-203200" lvl="0" marL="342900" rtl="0" algn="l">
              <a:lnSpc>
                <a:spcPct val="100000"/>
              </a:lnSpc>
              <a:spcBef>
                <a:spcPts val="640"/>
              </a:spcBef>
              <a:spcAft>
                <a:spcPts val="0"/>
              </a:spcAft>
              <a:buClr>
                <a:srgbClr val="FFFFFF"/>
              </a:buClr>
              <a:buSzPts val="1000"/>
              <a:buChar char="•"/>
            </a:pPr>
            <a:r>
              <a:rPr lang="en-US" sz="2400">
                <a:solidFill>
                  <a:srgbClr val="FFFFFF"/>
                </a:solidFill>
              </a:rPr>
              <a:t>If a child repeatedly disrupts the class then they will be put onto the behaviour thermometer and will miss part of break to think about their behaviour. </a:t>
            </a:r>
            <a:endParaRPr sz="2400">
              <a:solidFill>
                <a:srgbClr val="FFFFFF"/>
              </a:solidFill>
            </a:endParaRPr>
          </a:p>
          <a:p>
            <a:pPr indent="-203200" lvl="0" marL="342900" rtl="0" algn="l">
              <a:lnSpc>
                <a:spcPct val="100000"/>
              </a:lnSpc>
              <a:spcBef>
                <a:spcPts val="640"/>
              </a:spcBef>
              <a:spcAft>
                <a:spcPts val="0"/>
              </a:spcAft>
              <a:buClr>
                <a:srgbClr val="FFFFFF"/>
              </a:buClr>
              <a:buSzPts val="1000"/>
              <a:buChar char="•"/>
            </a:pPr>
            <a:r>
              <a:rPr lang="en-US" sz="2400">
                <a:solidFill>
                  <a:srgbClr val="FFFFFF"/>
                </a:solidFill>
              </a:rPr>
              <a:t>If the teacher has to then speak to the child again, they will move up the thermometer and the consequences will increase. </a:t>
            </a:r>
            <a:endParaRPr sz="2400">
              <a:solidFill>
                <a:srgbClr val="FFFFFF"/>
              </a:solidFill>
            </a:endParaRPr>
          </a:p>
          <a:p>
            <a:pPr indent="-203200" lvl="0" marL="342900" rtl="0" algn="l">
              <a:lnSpc>
                <a:spcPct val="100000"/>
              </a:lnSpc>
              <a:spcBef>
                <a:spcPts val="640"/>
              </a:spcBef>
              <a:spcAft>
                <a:spcPts val="0"/>
              </a:spcAft>
              <a:buClr>
                <a:srgbClr val="FFFFFF"/>
              </a:buClr>
              <a:buSzPts val="1000"/>
              <a:buChar char="•"/>
            </a:pPr>
            <a:r>
              <a:rPr lang="en-US" sz="2400">
                <a:solidFill>
                  <a:srgbClr val="FFFFFF"/>
                </a:solidFill>
              </a:rPr>
              <a:t>Children may go straight onto a higher level of the behaviour thermometer depending on their behaviour. </a:t>
            </a:r>
            <a:endParaRPr sz="2400">
              <a:solidFill>
                <a:srgbClr val="FFFFFF"/>
              </a:solidFill>
            </a:endParaRPr>
          </a:p>
          <a:p>
            <a:pPr indent="-139700" lvl="0" marL="342900" rtl="0" algn="l">
              <a:lnSpc>
                <a:spcPct val="100000"/>
              </a:lnSpc>
              <a:spcBef>
                <a:spcPts val="640"/>
              </a:spcBef>
              <a:spcAft>
                <a:spcPts val="0"/>
              </a:spcAft>
              <a:buSzPts val="1800"/>
              <a:buNone/>
            </a:pPr>
            <a:r>
              <a:t/>
            </a:r>
            <a:endParaRPr sz="2400">
              <a:solidFill>
                <a:srgbClr val="FFFFFF"/>
              </a:solidFill>
            </a:endParaRPr>
          </a:p>
          <a:p>
            <a:pPr indent="0" lvl="0" marL="342900" rtl="0" algn="l">
              <a:lnSpc>
                <a:spcPct val="100000"/>
              </a:lnSpc>
              <a:spcBef>
                <a:spcPts val="560"/>
              </a:spcBef>
              <a:spcAft>
                <a:spcPts val="0"/>
              </a:spcAft>
              <a:buSzPts val="1800"/>
              <a:buNone/>
            </a:pPr>
            <a:r>
              <a:t/>
            </a:r>
            <a:endParaRPr sz="2800">
              <a:solidFill>
                <a:schemeClr val="lt1"/>
              </a:solidFill>
            </a:endParaRPr>
          </a:p>
          <a:p>
            <a:pPr indent="-342900" lvl="0" marL="342900" rtl="0" algn="l">
              <a:lnSpc>
                <a:spcPct val="100000"/>
              </a:lnSpc>
              <a:spcBef>
                <a:spcPts val="640"/>
              </a:spcBef>
              <a:spcAft>
                <a:spcPts val="0"/>
              </a:spcAft>
              <a:buClr>
                <a:schemeClr val="dk1"/>
              </a:buClr>
              <a:buSzPts val="3200"/>
              <a:buFont typeface="Arial"/>
              <a:buNone/>
            </a:pPr>
            <a:r>
              <a:t/>
            </a:r>
            <a:endParaRPr b="0" i="0" sz="3200" u="none">
              <a:solidFill>
                <a:schemeClr val="lt1"/>
              </a:solidFill>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Font typeface="Arial"/>
              <a:buNone/>
            </a:pPr>
            <a:r>
              <a:t/>
            </a:r>
            <a:endParaRPr b="0" i="0" sz="3200" u="none">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65" name="Shape 165"/>
        <p:cNvGrpSpPr/>
        <p:nvPr/>
      </p:nvGrpSpPr>
      <p:grpSpPr>
        <a:xfrm>
          <a:off x="0" y="0"/>
          <a:ext cx="0" cy="0"/>
          <a:chOff x="0" y="0"/>
          <a:chExt cx="0" cy="0"/>
        </a:xfrm>
      </p:grpSpPr>
      <p:pic>
        <p:nvPicPr>
          <p:cNvPr descr="blackboard" id="166" name="Google Shape;166;p12"/>
          <p:cNvPicPr preferRelativeResize="0"/>
          <p:nvPr/>
        </p:nvPicPr>
        <p:blipFill rotWithShape="1">
          <a:blip r:embed="rId3">
            <a:alphaModFix/>
          </a:blip>
          <a:srcRect b="0" l="0" r="0" t="0"/>
          <a:stretch/>
        </p:blipFill>
        <p:spPr>
          <a:xfrm>
            <a:off x="250825" y="333375"/>
            <a:ext cx="8497887" cy="6207125"/>
          </a:xfrm>
          <a:prstGeom prst="rect">
            <a:avLst/>
          </a:prstGeom>
          <a:noFill/>
          <a:ln>
            <a:noFill/>
          </a:ln>
        </p:spPr>
      </p:pic>
      <p:sp>
        <p:nvSpPr>
          <p:cNvPr id="167" name="Google Shape;167;p12"/>
          <p:cNvSpPr txBox="1"/>
          <p:nvPr>
            <p:ph type="title"/>
          </p:nvPr>
        </p:nvSpPr>
        <p:spPr>
          <a:xfrm>
            <a:off x="468312" y="47625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Website</a:t>
            </a:r>
            <a:endParaRPr/>
          </a:p>
        </p:txBody>
      </p:sp>
      <p:sp>
        <p:nvSpPr>
          <p:cNvPr id="168" name="Google Shape;168;p12"/>
          <p:cNvSpPr txBox="1"/>
          <p:nvPr>
            <p:ph idx="1" type="body"/>
          </p:nvPr>
        </p:nvSpPr>
        <p:spPr>
          <a:xfrm>
            <a:off x="611187" y="1412875"/>
            <a:ext cx="8075612" cy="4713287"/>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3200"/>
              <a:buFont typeface="Arial"/>
              <a:buNone/>
            </a:pPr>
            <a:r>
              <a:rPr b="0" i="0" lang="en-US" sz="3200" u="sng">
                <a:solidFill>
                  <a:schemeClr val="hlink"/>
                </a:solidFill>
                <a:hlinkClick r:id="rId4"/>
              </a:rPr>
              <a:t>http://www.monksrisboroughprimary.com/</a:t>
            </a:r>
            <a:endParaRPr/>
          </a:p>
          <a:p>
            <a:pPr indent="-139700" lvl="0" marL="342900" rtl="0" algn="l">
              <a:lnSpc>
                <a:spcPct val="100000"/>
              </a:lnSpc>
              <a:spcBef>
                <a:spcPts val="640"/>
              </a:spcBef>
              <a:spcAft>
                <a:spcPts val="0"/>
              </a:spcAft>
              <a:buClr>
                <a:schemeClr val="dk1"/>
              </a:buClr>
              <a:buSzPts val="3200"/>
              <a:buFont typeface="Arial"/>
              <a:buNone/>
            </a:pPr>
            <a:r>
              <a:t/>
            </a:r>
            <a:endParaRPr b="0" i="0" sz="3200" u="sng">
              <a:solidFill>
                <a:schemeClr val="hlink"/>
              </a:solidFill>
              <a:hlinkClick r:id="rId5"/>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72" name="Shape 172"/>
        <p:cNvGrpSpPr/>
        <p:nvPr/>
      </p:nvGrpSpPr>
      <p:grpSpPr>
        <a:xfrm>
          <a:off x="0" y="0"/>
          <a:ext cx="0" cy="0"/>
          <a:chOff x="0" y="0"/>
          <a:chExt cx="0" cy="0"/>
        </a:xfrm>
      </p:grpSpPr>
      <p:pic>
        <p:nvPicPr>
          <p:cNvPr descr="blackboard" id="173" name="Google Shape;173;p13"/>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174" name="Google Shape;174;p13"/>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General Reminders</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75" name="Google Shape;175;p13"/>
          <p:cNvSpPr txBox="1"/>
          <p:nvPr/>
        </p:nvSpPr>
        <p:spPr>
          <a:xfrm>
            <a:off x="911225" y="1412875"/>
            <a:ext cx="7775575" cy="4770437"/>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lt1"/>
              </a:buClr>
              <a:buSzPts val="3200"/>
              <a:buFont typeface="Arial"/>
              <a:buChar char="•"/>
            </a:pPr>
            <a:r>
              <a:rPr b="0" i="0" lang="en-US" sz="3200" u="none" cap="none" strike="noStrike">
                <a:solidFill>
                  <a:schemeClr val="lt1"/>
                </a:solidFill>
                <a:latin typeface="Arial"/>
                <a:ea typeface="Arial"/>
                <a:cs typeface="Arial"/>
                <a:sym typeface="Arial"/>
              </a:rPr>
              <a:t>Uniform (names </a:t>
            </a:r>
            <a:r>
              <a:rPr lang="en-US" sz="3200">
                <a:solidFill>
                  <a:schemeClr val="lt1"/>
                </a:solidFill>
              </a:rPr>
              <a:t>o</a:t>
            </a:r>
            <a:r>
              <a:rPr b="0" i="0" lang="en-US" sz="3200" u="none" cap="none" strike="noStrike">
                <a:solidFill>
                  <a:schemeClr val="lt1"/>
                </a:solidFill>
                <a:latin typeface="Arial"/>
                <a:ea typeface="Arial"/>
                <a:cs typeface="Arial"/>
                <a:sym typeface="Arial"/>
              </a:rPr>
              <a:t>n clothes)</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1600"/>
              </a:spcBef>
              <a:spcAft>
                <a:spcPts val="0"/>
              </a:spcAft>
              <a:buClr>
                <a:schemeClr val="lt1"/>
              </a:buClr>
              <a:buSzPts val="3200"/>
              <a:buFont typeface="Arial"/>
              <a:buChar char="•"/>
            </a:pPr>
            <a:r>
              <a:rPr b="0" i="0" lang="en-US" sz="3200" u="none" cap="none" strike="noStrike">
                <a:solidFill>
                  <a:schemeClr val="lt1"/>
                </a:solidFill>
                <a:latin typeface="Arial"/>
                <a:ea typeface="Arial"/>
                <a:cs typeface="Arial"/>
                <a:sym typeface="Arial"/>
              </a:rPr>
              <a:t>Water bottles</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1600"/>
              </a:spcBef>
              <a:spcAft>
                <a:spcPts val="0"/>
              </a:spcAft>
              <a:buClr>
                <a:schemeClr val="lt1"/>
              </a:buClr>
              <a:buSzPts val="3200"/>
              <a:buFont typeface="Arial"/>
              <a:buChar char="•"/>
            </a:pPr>
            <a:r>
              <a:rPr b="0" i="0" lang="en-US" sz="3200" u="none" cap="none" strike="noStrike">
                <a:solidFill>
                  <a:schemeClr val="lt1"/>
                </a:solidFill>
                <a:latin typeface="Arial"/>
                <a:ea typeface="Arial"/>
                <a:cs typeface="Arial"/>
                <a:sym typeface="Arial"/>
              </a:rPr>
              <a:t>Fruit or vegetable snack at playtimes</a:t>
            </a:r>
            <a:endParaRPr b="0" i="0" sz="3200" u="none" cap="none" strike="noStrike">
              <a:solidFill>
                <a:schemeClr val="lt1"/>
              </a:solidFill>
              <a:latin typeface="Arial"/>
              <a:ea typeface="Arial"/>
              <a:cs typeface="Arial"/>
              <a:sym typeface="Arial"/>
            </a:endParaRPr>
          </a:p>
          <a:p>
            <a:pPr indent="-431800" lvl="0" marL="457200" marR="0" rtl="0" algn="l">
              <a:lnSpc>
                <a:spcPct val="100000"/>
              </a:lnSpc>
              <a:spcBef>
                <a:spcPts val="1600"/>
              </a:spcBef>
              <a:spcAft>
                <a:spcPts val="0"/>
              </a:spcAft>
              <a:buClr>
                <a:schemeClr val="lt1"/>
              </a:buClr>
              <a:buSzPts val="3200"/>
              <a:buFont typeface="Arial"/>
              <a:buChar char="•"/>
            </a:pPr>
            <a:r>
              <a:rPr b="0" i="0" lang="en-US" sz="3200" u="none" cap="none" strike="noStrike">
                <a:solidFill>
                  <a:schemeClr val="lt1"/>
                </a:solidFill>
                <a:latin typeface="Arial"/>
                <a:ea typeface="Arial"/>
                <a:cs typeface="Arial"/>
                <a:sym typeface="Arial"/>
              </a:rPr>
              <a:t>Please limit the items children bring to school with them each day. All stationery </a:t>
            </a:r>
            <a:r>
              <a:rPr lang="en-US" sz="3200">
                <a:solidFill>
                  <a:schemeClr val="lt1"/>
                </a:solidFill>
              </a:rPr>
              <a:t>will be</a:t>
            </a:r>
            <a:r>
              <a:rPr b="0" i="0" lang="en-US" sz="3200" u="none" cap="none" strike="noStrike">
                <a:solidFill>
                  <a:schemeClr val="lt1"/>
                </a:solidFill>
                <a:latin typeface="Arial"/>
                <a:ea typeface="Arial"/>
                <a:cs typeface="Arial"/>
                <a:sym typeface="Arial"/>
              </a:rPr>
              <a:t> supplied by the school.</a:t>
            </a:r>
            <a:endParaRPr b="0" i="0" sz="3200" u="none" cap="none" strike="noStrike">
              <a:solidFill>
                <a:schemeClr val="lt1"/>
              </a:solidFill>
              <a:latin typeface="Arial"/>
              <a:ea typeface="Arial"/>
              <a:cs typeface="Arial"/>
              <a:sym typeface="Arial"/>
            </a:endParaRPr>
          </a:p>
          <a:p>
            <a:pPr indent="0" lvl="0" marL="457200" marR="0" rtl="0" algn="l">
              <a:lnSpc>
                <a:spcPct val="100000"/>
              </a:lnSpc>
              <a:spcBef>
                <a:spcPts val="1600"/>
              </a:spcBef>
              <a:spcAft>
                <a:spcPts val="0"/>
              </a:spcAft>
              <a:buClr>
                <a:srgbClr val="000000"/>
              </a:buClr>
              <a:buSzPts val="3200"/>
              <a:buFont typeface="Arial"/>
              <a:buNone/>
            </a:pPr>
            <a:r>
              <a:t/>
            </a:r>
            <a:endParaRPr b="0" i="0" sz="3200" u="none" cap="none" strike="noStrike">
              <a:solidFill>
                <a:schemeClr val="lt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Alison Goodright</dc:creator>
</cp:coreProperties>
</file>