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58" r:id="rId2"/>
    <p:sldId id="264" r:id="rId3"/>
    <p:sldId id="268" r:id="rId4"/>
    <p:sldId id="270" r:id="rId5"/>
    <p:sldId id="271" r:id="rId6"/>
    <p:sldId id="273" r:id="rId7"/>
  </p:sldIdLst>
  <p:sldSz cx="9144000" cy="6858000" type="screen4x3"/>
  <p:notesSz cx="6858000" cy="9144000"/>
  <p:embeddedFontLst>
    <p:embeddedFont>
      <p:font typeface="Twinkl" panose="020B0604020202020204" charset="0"/>
      <p:regular r:id="rId10"/>
      <p:bold r:id="rId11"/>
    </p:embeddedFont>
    <p:embeddedFont>
      <p:font typeface="Calibri" panose="020F0502020204030204" pitchFamily="34" charset="0"/>
      <p:regular r:id="rId12"/>
      <p:bold r:id="rId13"/>
      <p:italic r:id="rId14"/>
      <p:boldItalic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873B0"/>
    <a:srgbClr val="01407D"/>
    <a:srgbClr val="00A8E7"/>
    <a:srgbClr val="85BD33"/>
    <a:srgbClr val="FFE600"/>
    <a:srgbClr val="F08215"/>
    <a:srgbClr val="EB1E22"/>
    <a:srgbClr val="CC4794"/>
    <a:srgbClr val="8C368C"/>
    <a:srgbClr val="18A0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90" d="100"/>
          <a:sy n="90" d="100"/>
        </p:scale>
        <p:origin x="1386" y="9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7470" y="638286"/>
            <a:ext cx="8245154" cy="994306"/>
          </a:xfrm>
          <a:prstGeom prst="roundRect">
            <a:avLst>
              <a:gd name="adj" fmla="val 0"/>
            </a:avLst>
          </a:prstGeom>
          <a:solidFill>
            <a:srgbClr val="8C368C"/>
          </a:solidFill>
        </p:spPr>
        <p:txBody>
          <a:bodyPr/>
          <a:lstStyle/>
          <a:p>
            <a:r>
              <a:rPr lang="en-GB" sz="5000" dirty="0">
                <a:solidFill>
                  <a:schemeClr val="bg1"/>
                </a:solidFill>
                <a:latin typeface="+mn-lt"/>
              </a:rPr>
              <a:t>What Is a Rainbow?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778732" y="5238579"/>
            <a:ext cx="7609684" cy="882821"/>
            <a:chOff x="778732" y="5238579"/>
            <a:chExt cx="7609684" cy="882821"/>
          </a:xfrm>
        </p:grpSpPr>
        <p:sp>
          <p:nvSpPr>
            <p:cNvPr id="7" name="Rectangle: Rounded Corners 6"/>
            <p:cNvSpPr/>
            <p:nvPr/>
          </p:nvSpPr>
          <p:spPr>
            <a:xfrm>
              <a:off x="807307" y="5267154"/>
              <a:ext cx="7581109" cy="854246"/>
            </a:xfrm>
            <a:prstGeom prst="roundRect">
              <a:avLst>
                <a:gd name="adj" fmla="val 23357"/>
              </a:avLst>
            </a:prstGeom>
            <a:solidFill>
              <a:srgbClr val="CC4794"/>
            </a:solidFill>
            <a:ln w="57150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>
              <a:noAutofit/>
            </a:bodyPr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" name="Rectangle: Rounded Corners 1"/>
            <p:cNvSpPr/>
            <p:nvPr/>
          </p:nvSpPr>
          <p:spPr>
            <a:xfrm>
              <a:off x="778732" y="5238579"/>
              <a:ext cx="7581109" cy="854246"/>
            </a:xfrm>
            <a:prstGeom prst="roundRect">
              <a:avLst>
                <a:gd name="adj" fmla="val 23357"/>
              </a:avLst>
            </a:prstGeom>
            <a:solidFill>
              <a:schemeClr val="bg1"/>
            </a:solidFill>
            <a:ln w="57150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>
              <a:noAutofit/>
            </a:bodyPr>
            <a:lstStyle/>
            <a:p>
              <a:r>
                <a:rPr lang="en-GB" dirty="0">
                  <a:solidFill>
                    <a:schemeClr val="tx1"/>
                  </a:solidFill>
                </a:rPr>
                <a:t>Have you ever seen a rainbow?</a:t>
              </a: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755650" y="1971675"/>
            <a:ext cx="7632700" cy="286232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/>
              <a:t>Rainbows are lovely to look at.</a:t>
            </a:r>
          </a:p>
          <a:p>
            <a:endParaRPr lang="en-GB" dirty="0"/>
          </a:p>
          <a:p>
            <a:r>
              <a:rPr lang="en-GB" dirty="0"/>
              <a:t>A rainbow is an arc made up of seven colours. </a:t>
            </a:r>
          </a:p>
          <a:p>
            <a:endParaRPr lang="en-GB" dirty="0"/>
          </a:p>
          <a:p>
            <a:r>
              <a:rPr lang="en-GB" dirty="0"/>
              <a:t>A rainbow appears in the sky </a:t>
            </a:r>
            <a:br>
              <a:rPr lang="en-GB" dirty="0"/>
            </a:br>
            <a:r>
              <a:rPr lang="en-GB" dirty="0"/>
              <a:t>when it is raining and sunny </a:t>
            </a:r>
            <a:br>
              <a:rPr lang="en-GB" dirty="0"/>
            </a:br>
            <a:r>
              <a:rPr lang="en-GB" dirty="0"/>
              <a:t>at the same time.</a:t>
            </a:r>
          </a:p>
          <a:p>
            <a:endParaRPr lang="en-GB" dirty="0"/>
          </a:p>
          <a:p>
            <a:r>
              <a:rPr lang="en-GB" dirty="0"/>
              <a:t>A rainbow will appear </a:t>
            </a:r>
            <a:br>
              <a:rPr lang="en-GB" dirty="0"/>
            </a:br>
            <a:r>
              <a:rPr lang="en-GB" dirty="0"/>
              <a:t>opposite the sun.</a:t>
            </a:r>
            <a:endParaRPr lang="x-none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3776" y="2952750"/>
            <a:ext cx="4525926" cy="2257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7470" y="638286"/>
            <a:ext cx="8245154" cy="994306"/>
          </a:xfrm>
          <a:prstGeom prst="roundRect">
            <a:avLst>
              <a:gd name="adj" fmla="val 0"/>
            </a:avLst>
          </a:prstGeom>
          <a:solidFill>
            <a:srgbClr val="8C368C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+mn-lt"/>
              </a:rPr>
              <a:t>How Does a Rainbow Happen?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778732" y="5238579"/>
            <a:ext cx="7609684" cy="882821"/>
            <a:chOff x="778732" y="5238579"/>
            <a:chExt cx="7609684" cy="882821"/>
          </a:xfrm>
        </p:grpSpPr>
        <p:sp>
          <p:nvSpPr>
            <p:cNvPr id="7" name="Rectangle: Rounded Corners 6"/>
            <p:cNvSpPr/>
            <p:nvPr/>
          </p:nvSpPr>
          <p:spPr>
            <a:xfrm>
              <a:off x="807307" y="5267154"/>
              <a:ext cx="7581109" cy="854246"/>
            </a:xfrm>
            <a:prstGeom prst="roundRect">
              <a:avLst>
                <a:gd name="adj" fmla="val 23357"/>
              </a:avLst>
            </a:prstGeom>
            <a:solidFill>
              <a:srgbClr val="CC4794"/>
            </a:solidFill>
            <a:ln w="57150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>
              <a:noAutofit/>
            </a:bodyPr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" name="Rectangle: Rounded Corners 1"/>
            <p:cNvSpPr/>
            <p:nvPr/>
          </p:nvSpPr>
          <p:spPr>
            <a:xfrm>
              <a:off x="778732" y="5238579"/>
              <a:ext cx="7581109" cy="854246"/>
            </a:xfrm>
            <a:prstGeom prst="roundRect">
              <a:avLst>
                <a:gd name="adj" fmla="val 23357"/>
              </a:avLst>
            </a:prstGeom>
            <a:solidFill>
              <a:schemeClr val="bg1"/>
            </a:solidFill>
            <a:ln w="57150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>
              <a:noAutofit/>
            </a:bodyPr>
            <a:lstStyle/>
            <a:p>
              <a:r>
                <a:rPr lang="en-GB" dirty="0">
                  <a:solidFill>
                    <a:schemeClr val="tx1"/>
                  </a:solidFill>
                </a:rPr>
                <a:t>When the white light passes through the raindrops, it splits up into separate colours. That’s what we see when a rainbow forms!</a:t>
              </a: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755650" y="2602197"/>
            <a:ext cx="3615014" cy="166199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/>
              <a:t>When it is raining, light passes through the raindrops.</a:t>
            </a:r>
          </a:p>
          <a:p>
            <a:endParaRPr lang="en-GB" dirty="0"/>
          </a:p>
          <a:p>
            <a:r>
              <a:rPr lang="en-GB" dirty="0"/>
              <a:t>The white light all around us is made up of different colours, all blended together.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2383" y="1853966"/>
            <a:ext cx="3845967" cy="3158455"/>
          </a:xfrm>
          <a:prstGeom prst="roundRect">
            <a:avLst>
              <a:gd name="adj" fmla="val 8433"/>
            </a:avLst>
          </a:prstGeom>
        </p:spPr>
      </p:pic>
    </p:spTree>
    <p:extLst>
      <p:ext uri="{BB962C8B-B14F-4D97-AF65-F5344CB8AC3E}">
        <p14:creationId xmlns:p14="http://schemas.microsoft.com/office/powerpoint/2010/main" val="630825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7470" y="638286"/>
            <a:ext cx="8245154" cy="994306"/>
          </a:xfrm>
          <a:prstGeom prst="roundRect">
            <a:avLst>
              <a:gd name="adj" fmla="val 0"/>
            </a:avLst>
          </a:prstGeom>
          <a:solidFill>
            <a:srgbClr val="8C368C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+mn-lt"/>
              </a:rPr>
              <a:t>The Colours of the Rainbow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5650" y="1905000"/>
            <a:ext cx="3997325" cy="13849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/>
              <a:t>Do you know the colours of </a:t>
            </a:r>
            <a:br>
              <a:rPr lang="en-GB" dirty="0"/>
            </a:br>
            <a:r>
              <a:rPr lang="en-GB" dirty="0"/>
              <a:t>the rainbow?</a:t>
            </a:r>
          </a:p>
          <a:p>
            <a:endParaRPr lang="en-GB" dirty="0"/>
          </a:p>
          <a:p>
            <a:r>
              <a:rPr lang="en-GB" dirty="0"/>
              <a:t>Here is a sentence to help you remember the colours of the rainbow: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778732" y="3579616"/>
            <a:ext cx="3955193" cy="600296"/>
            <a:chOff x="778732" y="3722491"/>
            <a:chExt cx="7609684" cy="600296"/>
          </a:xfrm>
        </p:grpSpPr>
        <p:sp>
          <p:nvSpPr>
            <p:cNvPr id="12" name="Rectangle: Rounded Corners 11"/>
            <p:cNvSpPr/>
            <p:nvPr/>
          </p:nvSpPr>
          <p:spPr>
            <a:xfrm>
              <a:off x="807307" y="3751066"/>
              <a:ext cx="7581109" cy="571721"/>
            </a:xfrm>
            <a:prstGeom prst="roundRect">
              <a:avLst>
                <a:gd name="adj" fmla="val 23357"/>
              </a:avLst>
            </a:prstGeom>
            <a:solidFill>
              <a:srgbClr val="CC4794"/>
            </a:solidFill>
            <a:ln w="57150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>
              <a:spAutoFit/>
            </a:bodyPr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11" name="Rectangle: Rounded Corners 10"/>
            <p:cNvSpPr/>
            <p:nvPr/>
          </p:nvSpPr>
          <p:spPr>
            <a:xfrm>
              <a:off x="778732" y="3722491"/>
              <a:ext cx="7581109" cy="571721"/>
            </a:xfrm>
            <a:prstGeom prst="roundRect">
              <a:avLst>
                <a:gd name="adj" fmla="val 23357"/>
              </a:avLst>
            </a:prstGeom>
            <a:solidFill>
              <a:schemeClr val="bg1"/>
            </a:solidFill>
            <a:ln w="57150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>
              <a:spAutoFit/>
            </a:bodyPr>
            <a:lstStyle/>
            <a:p>
              <a:pPr algn="ctr"/>
              <a:r>
                <a:rPr lang="en-GB" b="1" dirty="0">
                  <a:solidFill>
                    <a:srgbClr val="EB1E22"/>
                  </a:solidFill>
                </a:rPr>
                <a:t>R</a:t>
              </a:r>
              <a:r>
                <a:rPr lang="en-GB" dirty="0">
                  <a:solidFill>
                    <a:schemeClr val="tx1"/>
                  </a:solidFill>
                </a:rPr>
                <a:t>ichard </a:t>
              </a:r>
              <a:r>
                <a:rPr lang="en-GB" b="1" dirty="0">
                  <a:solidFill>
                    <a:srgbClr val="F08215"/>
                  </a:solidFill>
                </a:rPr>
                <a:t>o</a:t>
              </a:r>
              <a:r>
                <a:rPr lang="en-GB" dirty="0">
                  <a:solidFill>
                    <a:schemeClr val="tx1"/>
                  </a:solidFill>
                </a:rPr>
                <a:t>f </a:t>
              </a:r>
              <a:r>
                <a:rPr lang="en-GB" b="1" dirty="0">
                  <a:solidFill>
                    <a:srgbClr val="FFE600"/>
                  </a:solidFill>
                </a:rPr>
                <a:t>Y</a:t>
              </a:r>
              <a:r>
                <a:rPr lang="en-GB" dirty="0">
                  <a:solidFill>
                    <a:schemeClr val="tx1"/>
                  </a:solidFill>
                </a:rPr>
                <a:t>ork </a:t>
              </a:r>
              <a:r>
                <a:rPr lang="en-GB" b="1" dirty="0">
                  <a:solidFill>
                    <a:srgbClr val="85BD33"/>
                  </a:solidFill>
                </a:rPr>
                <a:t>g</a:t>
              </a:r>
              <a:r>
                <a:rPr lang="en-GB" dirty="0">
                  <a:solidFill>
                    <a:schemeClr val="tx1"/>
                  </a:solidFill>
                </a:rPr>
                <a:t>ave </a:t>
              </a:r>
              <a:r>
                <a:rPr lang="en-GB" b="1" dirty="0">
                  <a:solidFill>
                    <a:srgbClr val="00A8E7"/>
                  </a:solidFill>
                </a:rPr>
                <a:t>b</a:t>
              </a:r>
              <a:r>
                <a:rPr lang="en-GB" dirty="0">
                  <a:solidFill>
                    <a:schemeClr val="tx1"/>
                  </a:solidFill>
                </a:rPr>
                <a:t>attle </a:t>
              </a:r>
              <a:r>
                <a:rPr lang="en-GB" b="1" dirty="0">
                  <a:solidFill>
                    <a:srgbClr val="01407D"/>
                  </a:solidFill>
                </a:rPr>
                <a:t>i</a:t>
              </a:r>
              <a:r>
                <a:rPr lang="en-GB" dirty="0">
                  <a:solidFill>
                    <a:schemeClr val="tx1"/>
                  </a:solidFill>
                </a:rPr>
                <a:t>n </a:t>
              </a:r>
              <a:r>
                <a:rPr lang="en-GB" b="1" dirty="0">
                  <a:solidFill>
                    <a:srgbClr val="A873B0"/>
                  </a:solidFill>
                </a:rPr>
                <a:t>v</a:t>
              </a:r>
              <a:r>
                <a:rPr lang="en-GB" dirty="0">
                  <a:solidFill>
                    <a:schemeClr val="tx1"/>
                  </a:solidFill>
                </a:rPr>
                <a:t>ain.</a:t>
              </a: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118101" y="1905000"/>
            <a:ext cx="3254375" cy="415498"/>
            <a:chOff x="5022851" y="1905000"/>
            <a:chExt cx="3254375" cy="415498"/>
          </a:xfrm>
        </p:grpSpPr>
        <p:sp>
          <p:nvSpPr>
            <p:cNvPr id="14" name="TextBox 13"/>
            <p:cNvSpPr txBox="1"/>
            <p:nvPr/>
          </p:nvSpPr>
          <p:spPr>
            <a:xfrm>
              <a:off x="5022851" y="1905000"/>
              <a:ext cx="806450" cy="4154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GB" dirty="0"/>
                <a:t>Richard</a:t>
              </a:r>
            </a:p>
          </p:txBody>
        </p:sp>
        <p:cxnSp>
          <p:nvCxnSpPr>
            <p:cNvPr id="22" name="Straight Arrow Connector 21"/>
            <p:cNvCxnSpPr/>
            <p:nvPr/>
          </p:nvCxnSpPr>
          <p:spPr>
            <a:xfrm>
              <a:off x="6086475" y="2141324"/>
              <a:ext cx="990600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/>
            <p:cNvSpPr txBox="1"/>
            <p:nvPr/>
          </p:nvSpPr>
          <p:spPr>
            <a:xfrm>
              <a:off x="7470776" y="1905000"/>
              <a:ext cx="806450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GB" dirty="0">
                  <a:solidFill>
                    <a:srgbClr val="EB1E22"/>
                  </a:solidFill>
                </a:rPr>
                <a:t>red</a:t>
              </a: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5118101" y="2552700"/>
            <a:ext cx="3254375" cy="415498"/>
            <a:chOff x="5022851" y="2552700"/>
            <a:chExt cx="3254375" cy="415498"/>
          </a:xfrm>
        </p:grpSpPr>
        <p:sp>
          <p:nvSpPr>
            <p:cNvPr id="15" name="TextBox 14"/>
            <p:cNvSpPr txBox="1"/>
            <p:nvPr/>
          </p:nvSpPr>
          <p:spPr>
            <a:xfrm>
              <a:off x="5022851" y="2552700"/>
              <a:ext cx="806450" cy="4154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GB" dirty="0"/>
                <a:t>Of</a:t>
              </a:r>
            </a:p>
          </p:txBody>
        </p:sp>
        <p:cxnSp>
          <p:nvCxnSpPr>
            <p:cNvPr id="23" name="Straight Arrow Connector 22"/>
            <p:cNvCxnSpPr/>
            <p:nvPr/>
          </p:nvCxnSpPr>
          <p:spPr>
            <a:xfrm>
              <a:off x="6086475" y="2789024"/>
              <a:ext cx="990600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Box 29"/>
            <p:cNvSpPr txBox="1"/>
            <p:nvPr/>
          </p:nvSpPr>
          <p:spPr>
            <a:xfrm>
              <a:off x="7470776" y="2552700"/>
              <a:ext cx="806450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GB" dirty="0">
                  <a:solidFill>
                    <a:srgbClr val="F08215"/>
                  </a:solidFill>
                </a:rPr>
                <a:t>orange</a:t>
              </a: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5118101" y="3200400"/>
            <a:ext cx="3254375" cy="415498"/>
            <a:chOff x="5022851" y="3200400"/>
            <a:chExt cx="3254375" cy="415498"/>
          </a:xfrm>
        </p:grpSpPr>
        <p:sp>
          <p:nvSpPr>
            <p:cNvPr id="16" name="TextBox 15"/>
            <p:cNvSpPr txBox="1"/>
            <p:nvPr/>
          </p:nvSpPr>
          <p:spPr>
            <a:xfrm>
              <a:off x="5022851" y="3200400"/>
              <a:ext cx="806450" cy="4154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GB" dirty="0"/>
                <a:t>York</a:t>
              </a:r>
            </a:p>
          </p:txBody>
        </p:sp>
        <p:cxnSp>
          <p:nvCxnSpPr>
            <p:cNvPr id="24" name="Straight Arrow Connector 23"/>
            <p:cNvCxnSpPr/>
            <p:nvPr/>
          </p:nvCxnSpPr>
          <p:spPr>
            <a:xfrm>
              <a:off x="6086475" y="3436724"/>
              <a:ext cx="990600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Box 30"/>
            <p:cNvSpPr txBox="1"/>
            <p:nvPr/>
          </p:nvSpPr>
          <p:spPr>
            <a:xfrm>
              <a:off x="7470776" y="3200400"/>
              <a:ext cx="806450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GB" dirty="0">
                  <a:solidFill>
                    <a:srgbClr val="FFE600"/>
                  </a:solidFill>
                </a:rPr>
                <a:t>yellow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5118101" y="3848100"/>
            <a:ext cx="3254375" cy="415498"/>
            <a:chOff x="5022851" y="3848100"/>
            <a:chExt cx="3254375" cy="415498"/>
          </a:xfrm>
        </p:grpSpPr>
        <p:sp>
          <p:nvSpPr>
            <p:cNvPr id="17" name="TextBox 16"/>
            <p:cNvSpPr txBox="1"/>
            <p:nvPr/>
          </p:nvSpPr>
          <p:spPr>
            <a:xfrm>
              <a:off x="5022851" y="3848100"/>
              <a:ext cx="806450" cy="4154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GB" dirty="0"/>
                <a:t>Gave</a:t>
              </a:r>
            </a:p>
          </p:txBody>
        </p:sp>
        <p:cxnSp>
          <p:nvCxnSpPr>
            <p:cNvPr id="25" name="Straight Arrow Connector 24"/>
            <p:cNvCxnSpPr/>
            <p:nvPr/>
          </p:nvCxnSpPr>
          <p:spPr>
            <a:xfrm>
              <a:off x="6086475" y="4084424"/>
              <a:ext cx="990600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Box 31"/>
            <p:cNvSpPr txBox="1"/>
            <p:nvPr/>
          </p:nvSpPr>
          <p:spPr>
            <a:xfrm>
              <a:off x="7470776" y="3848100"/>
              <a:ext cx="806450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GB" dirty="0">
                  <a:solidFill>
                    <a:srgbClr val="85BD33"/>
                  </a:solidFill>
                </a:rPr>
                <a:t>green</a:t>
              </a: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5118101" y="4495800"/>
            <a:ext cx="3254375" cy="415498"/>
            <a:chOff x="5022851" y="4495800"/>
            <a:chExt cx="3254375" cy="415498"/>
          </a:xfrm>
        </p:grpSpPr>
        <p:sp>
          <p:nvSpPr>
            <p:cNvPr id="18" name="TextBox 17"/>
            <p:cNvSpPr txBox="1"/>
            <p:nvPr/>
          </p:nvSpPr>
          <p:spPr>
            <a:xfrm>
              <a:off x="5022851" y="4495800"/>
              <a:ext cx="806450" cy="4154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GB" dirty="0"/>
                <a:t>Battle</a:t>
              </a:r>
            </a:p>
          </p:txBody>
        </p:sp>
        <p:cxnSp>
          <p:nvCxnSpPr>
            <p:cNvPr id="26" name="Straight Arrow Connector 25"/>
            <p:cNvCxnSpPr/>
            <p:nvPr/>
          </p:nvCxnSpPr>
          <p:spPr>
            <a:xfrm>
              <a:off x="6086475" y="4732124"/>
              <a:ext cx="990600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Box 32"/>
            <p:cNvSpPr txBox="1"/>
            <p:nvPr/>
          </p:nvSpPr>
          <p:spPr>
            <a:xfrm>
              <a:off x="7470776" y="4495800"/>
              <a:ext cx="806450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GB" dirty="0">
                  <a:solidFill>
                    <a:srgbClr val="00A8E7"/>
                  </a:solidFill>
                </a:rPr>
                <a:t>blue</a:t>
              </a: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5118101" y="5143500"/>
            <a:ext cx="3254375" cy="415498"/>
            <a:chOff x="5022851" y="5143500"/>
            <a:chExt cx="3254375" cy="415498"/>
          </a:xfrm>
        </p:grpSpPr>
        <p:sp>
          <p:nvSpPr>
            <p:cNvPr id="19" name="TextBox 18"/>
            <p:cNvSpPr txBox="1"/>
            <p:nvPr/>
          </p:nvSpPr>
          <p:spPr>
            <a:xfrm>
              <a:off x="5022851" y="5143500"/>
              <a:ext cx="806450" cy="4154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GB" dirty="0"/>
                <a:t>In</a:t>
              </a:r>
            </a:p>
          </p:txBody>
        </p:sp>
        <p:cxnSp>
          <p:nvCxnSpPr>
            <p:cNvPr id="27" name="Straight Arrow Connector 26"/>
            <p:cNvCxnSpPr/>
            <p:nvPr/>
          </p:nvCxnSpPr>
          <p:spPr>
            <a:xfrm>
              <a:off x="6086475" y="5379824"/>
              <a:ext cx="990600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Box 33"/>
            <p:cNvSpPr txBox="1"/>
            <p:nvPr/>
          </p:nvSpPr>
          <p:spPr>
            <a:xfrm>
              <a:off x="7470776" y="5143500"/>
              <a:ext cx="806450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GB" dirty="0">
                  <a:solidFill>
                    <a:srgbClr val="01407D"/>
                  </a:solidFill>
                </a:rPr>
                <a:t>indigo</a:t>
              </a: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5118101" y="5791200"/>
            <a:ext cx="3254375" cy="415498"/>
            <a:chOff x="5022851" y="5791200"/>
            <a:chExt cx="3254375" cy="415498"/>
          </a:xfrm>
        </p:grpSpPr>
        <p:sp>
          <p:nvSpPr>
            <p:cNvPr id="20" name="TextBox 19"/>
            <p:cNvSpPr txBox="1"/>
            <p:nvPr/>
          </p:nvSpPr>
          <p:spPr>
            <a:xfrm>
              <a:off x="5022851" y="5791200"/>
              <a:ext cx="806450" cy="4154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GB" dirty="0"/>
                <a:t>Vain</a:t>
              </a:r>
            </a:p>
          </p:txBody>
        </p:sp>
        <p:cxnSp>
          <p:nvCxnSpPr>
            <p:cNvPr id="28" name="Straight Arrow Connector 27"/>
            <p:cNvCxnSpPr/>
            <p:nvPr/>
          </p:nvCxnSpPr>
          <p:spPr>
            <a:xfrm>
              <a:off x="6086475" y="6027524"/>
              <a:ext cx="990600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Box 34"/>
            <p:cNvSpPr txBox="1"/>
            <p:nvPr/>
          </p:nvSpPr>
          <p:spPr>
            <a:xfrm>
              <a:off x="7470776" y="5791200"/>
              <a:ext cx="806450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GB" dirty="0">
                  <a:solidFill>
                    <a:srgbClr val="A873B0"/>
                  </a:solidFill>
                </a:rPr>
                <a:t>violet</a:t>
              </a:r>
            </a:p>
          </p:txBody>
        </p:sp>
      </p:grpSp>
      <p:pic>
        <p:nvPicPr>
          <p:cNvPr id="36" name="Picture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516345"/>
            <a:ext cx="3816350" cy="1903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369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7470" y="638286"/>
            <a:ext cx="8245154" cy="994306"/>
          </a:xfrm>
          <a:prstGeom prst="roundRect">
            <a:avLst>
              <a:gd name="adj" fmla="val 0"/>
            </a:avLst>
          </a:prstGeom>
          <a:solidFill>
            <a:srgbClr val="8C368C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+mn-lt"/>
              </a:rPr>
              <a:t>Rainbow Symbolism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778732" y="5238579"/>
            <a:ext cx="7609684" cy="882821"/>
            <a:chOff x="778732" y="5238579"/>
            <a:chExt cx="7609684" cy="882821"/>
          </a:xfrm>
        </p:grpSpPr>
        <p:sp>
          <p:nvSpPr>
            <p:cNvPr id="7" name="Rectangle: Rounded Corners 6"/>
            <p:cNvSpPr/>
            <p:nvPr/>
          </p:nvSpPr>
          <p:spPr>
            <a:xfrm>
              <a:off x="807307" y="5267154"/>
              <a:ext cx="7581109" cy="854246"/>
            </a:xfrm>
            <a:prstGeom prst="roundRect">
              <a:avLst>
                <a:gd name="adj" fmla="val 23357"/>
              </a:avLst>
            </a:prstGeom>
            <a:solidFill>
              <a:srgbClr val="CC4794"/>
            </a:solidFill>
            <a:ln w="57150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>
              <a:noAutofit/>
            </a:bodyPr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" name="Rectangle: Rounded Corners 1"/>
            <p:cNvSpPr/>
            <p:nvPr/>
          </p:nvSpPr>
          <p:spPr>
            <a:xfrm>
              <a:off x="778732" y="5238579"/>
              <a:ext cx="7581109" cy="854246"/>
            </a:xfrm>
            <a:prstGeom prst="roundRect">
              <a:avLst>
                <a:gd name="adj" fmla="val 23357"/>
              </a:avLst>
            </a:prstGeom>
            <a:solidFill>
              <a:schemeClr val="bg1"/>
            </a:solidFill>
            <a:ln w="57150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>
              <a:noAutofit/>
            </a:bodyPr>
            <a:lstStyle/>
            <a:p>
              <a:r>
                <a:rPr lang="en-GB" dirty="0">
                  <a:solidFill>
                    <a:schemeClr val="tx1"/>
                  </a:solidFill>
                </a:rPr>
                <a:t>God sent a rainbow as a promise that the world would never be destroyed by a flood again.</a:t>
              </a: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755650" y="2617054"/>
            <a:ext cx="4254500" cy="166199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/>
              <a:t>Rainbows are often seen as signs of hope and peace. </a:t>
            </a:r>
          </a:p>
          <a:p>
            <a:endParaRPr lang="en-GB" dirty="0"/>
          </a:p>
          <a:p>
            <a:r>
              <a:rPr lang="en-GB" dirty="0"/>
              <a:t>In the Bible, there is a story about Noah building a wooden arc to save himself and his family from a great flood.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1374" y="1828800"/>
            <a:ext cx="3236976" cy="3238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295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7470" y="638286"/>
            <a:ext cx="8245154" cy="994306"/>
          </a:xfrm>
          <a:prstGeom prst="roundRect">
            <a:avLst>
              <a:gd name="adj" fmla="val 0"/>
            </a:avLst>
          </a:prstGeom>
          <a:solidFill>
            <a:srgbClr val="8C368C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+mn-lt"/>
              </a:rPr>
              <a:t>Gold at the End of a Rainbow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78732" y="5238579"/>
            <a:ext cx="7609684" cy="882821"/>
            <a:chOff x="778732" y="5238579"/>
            <a:chExt cx="7609684" cy="882821"/>
          </a:xfrm>
        </p:grpSpPr>
        <p:sp>
          <p:nvSpPr>
            <p:cNvPr id="7" name="Rectangle: Rounded Corners 6"/>
            <p:cNvSpPr/>
            <p:nvPr/>
          </p:nvSpPr>
          <p:spPr>
            <a:xfrm>
              <a:off x="807307" y="5267154"/>
              <a:ext cx="7581109" cy="854246"/>
            </a:xfrm>
            <a:prstGeom prst="roundRect">
              <a:avLst>
                <a:gd name="adj" fmla="val 23357"/>
              </a:avLst>
            </a:prstGeom>
            <a:solidFill>
              <a:srgbClr val="CC4794"/>
            </a:solidFill>
            <a:ln w="57150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>
              <a:noAutofit/>
            </a:bodyPr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" name="Rectangle: Rounded Corners 1"/>
            <p:cNvSpPr/>
            <p:nvPr/>
          </p:nvSpPr>
          <p:spPr>
            <a:xfrm>
              <a:off x="778732" y="5238579"/>
              <a:ext cx="7581109" cy="854246"/>
            </a:xfrm>
            <a:prstGeom prst="roundRect">
              <a:avLst>
                <a:gd name="adj" fmla="val 23357"/>
              </a:avLst>
            </a:prstGeom>
            <a:solidFill>
              <a:schemeClr val="bg1"/>
            </a:solidFill>
            <a:ln w="57150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>
              <a:noAutofit/>
            </a:bodyPr>
            <a:lstStyle/>
            <a:p>
              <a:r>
                <a:rPr lang="en-GB" dirty="0">
                  <a:solidFill>
                    <a:schemeClr val="tx1"/>
                  </a:solidFill>
                </a:rPr>
                <a:t>Have you ever reached the end of a rainbow?</a:t>
              </a: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755649" y="2182505"/>
            <a:ext cx="7632701" cy="249299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/>
              <a:t>Some people believe that there is gold at the end of a rainbow.</a:t>
            </a:r>
          </a:p>
          <a:p>
            <a:endParaRPr lang="en-GB" dirty="0"/>
          </a:p>
          <a:p>
            <a:r>
              <a:rPr lang="en-GB" dirty="0"/>
              <a:t>It is said that a leprechaun will hide their pot of gold at the end </a:t>
            </a:r>
            <a:br>
              <a:rPr lang="en-GB" dirty="0"/>
            </a:br>
            <a:r>
              <a:rPr lang="en-GB" dirty="0"/>
              <a:t>of a rainbow.</a:t>
            </a:r>
          </a:p>
          <a:p>
            <a:r>
              <a:rPr lang="en-GB" dirty="0"/>
              <a:t> </a:t>
            </a:r>
          </a:p>
          <a:p>
            <a:r>
              <a:rPr lang="en-GB" dirty="0"/>
              <a:t>A leprechaun is a fairy-like creature in Irish folk stories.</a:t>
            </a:r>
          </a:p>
          <a:p>
            <a:endParaRPr lang="en-GB" dirty="0"/>
          </a:p>
          <a:p>
            <a:r>
              <a:rPr lang="en-GB" dirty="0"/>
              <a:t>It is believed that they can grant wishes and give </a:t>
            </a:r>
            <a:br>
              <a:rPr lang="en-GB" dirty="0"/>
            </a:br>
            <a:r>
              <a:rPr lang="en-GB" dirty="0"/>
              <a:t>treasure away. They can also play tricks on people.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294"/>
          <a:stretch/>
        </p:blipFill>
        <p:spPr>
          <a:xfrm>
            <a:off x="6019800" y="2628083"/>
            <a:ext cx="2676525" cy="3363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918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134</TotalTime>
  <Words>231</Words>
  <Application>Microsoft Office PowerPoint</Application>
  <PresentationFormat>On-screen Show (4:3)</PresentationFormat>
  <Paragraphs>47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Twinkl</vt:lpstr>
      <vt:lpstr>Calibri</vt:lpstr>
      <vt:lpstr>Arial</vt:lpstr>
      <vt:lpstr>Office Theme</vt:lpstr>
      <vt:lpstr>PowerPoint Presentation</vt:lpstr>
      <vt:lpstr>What Is a Rainbow?</vt:lpstr>
      <vt:lpstr>How Does a Rainbow Happen?</vt:lpstr>
      <vt:lpstr>The Colours of the Rainbow</vt:lpstr>
      <vt:lpstr>Rainbow Symbolism</vt:lpstr>
      <vt:lpstr>Gold at the End of a Rainbow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NHirst</cp:lastModifiedBy>
  <cp:revision>14</cp:revision>
  <dcterms:created xsi:type="dcterms:W3CDTF">2020-04-10T08:24:50Z</dcterms:created>
  <dcterms:modified xsi:type="dcterms:W3CDTF">2020-05-28T11:07:48Z</dcterms:modified>
</cp:coreProperties>
</file>