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67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" pitchFamily="2" charset="0"/>
      <p:regular r:id="rId19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A095B"/>
    <a:srgbClr val="25B7BC"/>
    <a:srgbClr val="A4A3A4"/>
    <a:srgbClr val="009386"/>
    <a:srgbClr val="18A0DB"/>
    <a:srgbClr val="DE1E5A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17" autoAdjust="0"/>
    <p:restoredTop sz="96433" autoAdjust="0"/>
  </p:normalViewPr>
  <p:slideViewPr>
    <p:cSldViewPr snapToGrid="0" showGuides="1">
      <p:cViewPr varScale="1">
        <p:scale>
          <a:sx n="113" d="100"/>
          <a:sy n="113" d="100"/>
        </p:scale>
        <p:origin x="1056" y="9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18/11/2019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18/11/2019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slide" Target="slide2.xml"/><Relationship Id="rId5" Type="http://schemas.openxmlformats.org/officeDocument/2006/relationships/slide" Target="slide4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slide" Target="slide3.xml"/><Relationship Id="rId5" Type="http://schemas.openxmlformats.org/officeDocument/2006/relationships/slide" Target="slide5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slide" Target="slide4.xml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slide" Target="slide5.xml"/><Relationship Id="rId4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slide" Target="slide7.xml"/><Relationship Id="rId4" Type="http://schemas.openxmlformats.org/officeDocument/2006/relationships/slide" Target="slide8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slide" Target="slide7.xml"/><Relationship Id="rId10" Type="http://schemas.openxmlformats.org/officeDocument/2006/relationships/image" Target="../media/image18.png"/><Relationship Id="rId4" Type="http://schemas.openxmlformats.org/officeDocument/2006/relationships/slide" Target="slide9.xml"/><Relationship Id="rId9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slide" Target="slide8.xml"/><Relationship Id="rId10" Type="http://schemas.openxmlformats.org/officeDocument/2006/relationships/image" Target="../media/image18.png"/><Relationship Id="rId4" Type="http://schemas.openxmlformats.org/officeDocument/2006/relationships/slide" Target="slide10.xml"/><Relationship Id="rId9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>
                <a:latin typeface="+mn-lt"/>
              </a:rPr>
              <a:t>Introduction</a:t>
            </a:r>
            <a:endParaRPr lang="en-GB" sz="3600" dirty="0"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783" y="1535358"/>
            <a:ext cx="1784350" cy="4413534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3657600" y="1535358"/>
            <a:ext cx="4445000" cy="2604843"/>
          </a:xfrm>
          <a:prstGeom prst="wedgeRoundRectCallout">
            <a:avLst>
              <a:gd name="adj1" fmla="val -63262"/>
              <a:gd name="adj2" fmla="val -10161"/>
              <a:gd name="adj3" fmla="val 16667"/>
            </a:avLst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I am having a party! Can you help me share some cakes between my party guests? </a:t>
            </a:r>
          </a:p>
          <a:p>
            <a:pPr marL="114300" algn="ctr"/>
            <a:endParaRPr lang="en-GB" dirty="0">
              <a:solidFill>
                <a:schemeClr val="bg1"/>
              </a:solidFill>
              <a:latin typeface="Twinkl" pitchFamily="50" charset="0"/>
            </a:endParaRPr>
          </a:p>
          <a:p>
            <a:pPr marL="114300"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I need to share the cakes fairly so that each guest has the same number.</a:t>
            </a:r>
            <a:endParaRPr lang="en-GB" sz="2000" dirty="0">
              <a:solidFill>
                <a:schemeClr val="bg1"/>
              </a:solidFill>
              <a:latin typeface="Twinkl" pitchFamily="50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154" y="1009916"/>
            <a:ext cx="577211" cy="909108"/>
          </a:xfrm>
          <a:prstGeom prst="rect">
            <a:avLst/>
          </a:prstGeom>
        </p:spPr>
      </p:pic>
      <p:sp>
        <p:nvSpPr>
          <p:cNvPr id="3" name="Oval 2">
            <a:hlinkClick r:id="rId4" action="ppaction://hlinksldjump"/>
          </p:cNvPr>
          <p:cNvSpPr/>
          <p:nvPr/>
        </p:nvSpPr>
        <p:spPr>
          <a:xfrm>
            <a:off x="5113866" y="4416425"/>
            <a:ext cx="1532467" cy="1532467"/>
          </a:xfrm>
          <a:prstGeom prst="ellipse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/>
              <a:t>Let’s start!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6517216" y="1388533"/>
            <a:ext cx="1871134" cy="1871134"/>
          </a:xfrm>
          <a:prstGeom prst="ellipse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4303" y="765175"/>
            <a:ext cx="1076959" cy="2663825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755650" y="765175"/>
            <a:ext cx="5392352" cy="911225"/>
          </a:xfrm>
          <a:prstGeom prst="wedgeRoundRectCallout">
            <a:avLst>
              <a:gd name="adj1" fmla="val 57716"/>
              <a:gd name="adj2" fmla="val -19734"/>
              <a:gd name="adj3" fmla="val 16667"/>
            </a:avLst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Mummy Bear has made 6 cakes. </a:t>
            </a:r>
            <a:r>
              <a:rPr lang="en-GB" dirty="0"/>
              <a:t>Before my guests arrive, can you help me to count them?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6603" y="2038293"/>
            <a:ext cx="3330793" cy="2442747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755650" y="3075000"/>
            <a:ext cx="1945217" cy="369332"/>
          </a:xfrm>
          <a:prstGeom prst="roundRect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I have 6 cakes.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5650" y="5063067"/>
            <a:ext cx="1504950" cy="1029758"/>
          </a:xfrm>
          <a:prstGeom prst="roundRect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Click on the cakes to count them.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1" name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916" y="5103814"/>
            <a:ext cx="819242" cy="999067"/>
          </a:xfrm>
          <a:prstGeom prst="rect">
            <a:avLst/>
          </a:prstGeom>
        </p:spPr>
      </p:pic>
      <p:pic>
        <p:nvPicPr>
          <p:cNvPr id="12" name="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53" y="5103814"/>
            <a:ext cx="819242" cy="999067"/>
          </a:xfrm>
          <a:prstGeom prst="rect">
            <a:avLst/>
          </a:prstGeom>
        </p:spPr>
      </p:pic>
      <p:pic>
        <p:nvPicPr>
          <p:cNvPr id="13" name="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9790" y="5103814"/>
            <a:ext cx="819242" cy="999067"/>
          </a:xfrm>
          <a:prstGeom prst="rect">
            <a:avLst/>
          </a:prstGeom>
        </p:spPr>
      </p:pic>
      <p:pic>
        <p:nvPicPr>
          <p:cNvPr id="14" name="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7727" y="5103814"/>
            <a:ext cx="819242" cy="999067"/>
          </a:xfrm>
          <a:prstGeom prst="rect">
            <a:avLst/>
          </a:prstGeom>
        </p:spPr>
      </p:pic>
      <p:pic>
        <p:nvPicPr>
          <p:cNvPr id="15" name="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5664" y="5103814"/>
            <a:ext cx="819242" cy="999067"/>
          </a:xfrm>
          <a:prstGeom prst="rect">
            <a:avLst/>
          </a:prstGeom>
        </p:spPr>
      </p:pic>
      <p:pic>
        <p:nvPicPr>
          <p:cNvPr id="16" name="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3599" y="5103814"/>
            <a:ext cx="819242" cy="999067"/>
          </a:xfrm>
          <a:prstGeom prst="rect">
            <a:avLst/>
          </a:prstGeom>
        </p:spPr>
      </p:pic>
      <p:sp>
        <p:nvSpPr>
          <p:cNvPr id="5" name="Right Arrow 4">
            <a:hlinkClick r:id="rId5" action="ppaction://hlinksldjump"/>
          </p:cNvPr>
          <p:cNvSpPr/>
          <p:nvPr/>
        </p:nvSpPr>
        <p:spPr>
          <a:xfrm>
            <a:off x="8102600" y="277699"/>
            <a:ext cx="778933" cy="385827"/>
          </a:xfrm>
          <a:prstGeom prst="righ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next</a:t>
            </a:r>
            <a:endParaRPr lang="en-GB" sz="1600" dirty="0"/>
          </a:p>
        </p:txBody>
      </p:sp>
      <p:sp>
        <p:nvSpPr>
          <p:cNvPr id="10" name="Left Arrow 9">
            <a:hlinkClick r:id="rId6" action="ppaction://hlinksldjump"/>
          </p:cNvPr>
          <p:cNvSpPr/>
          <p:nvPr/>
        </p:nvSpPr>
        <p:spPr>
          <a:xfrm>
            <a:off x="262465" y="277699"/>
            <a:ext cx="778933" cy="385827"/>
          </a:xfrm>
          <a:prstGeom prst="lef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back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7892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85185E-6 L 0.18768 -0.4650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75" y="-23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85185E-6 L -0.02188 -0.44398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4" y="-2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85185E-6 L 0.06215 -0.4280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08" y="-214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85185E-6 L -0.14671 -0.29722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44" y="-14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85185E-6 L -0.33958 -0.3416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79" y="-17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85185E-6 L -0.26753 -0.3169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385" y="-15856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0294" y="2261429"/>
            <a:ext cx="2648056" cy="194203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729" y="1807404"/>
            <a:ext cx="1076959" cy="2663825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755650" y="765176"/>
            <a:ext cx="7632700" cy="695922"/>
          </a:xfrm>
          <a:prstGeom prst="wedgeRoundRectCallout">
            <a:avLst>
              <a:gd name="adj1" fmla="val -25256"/>
              <a:gd name="adj2" fmla="val 48730"/>
              <a:gd name="adj3" fmla="val 16667"/>
            </a:avLst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Goldilocks has arrived. Can you share the cakes equally? How many do we each get?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1734" y="2261429"/>
            <a:ext cx="2648056" cy="1942039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3250545" y="4693735"/>
            <a:ext cx="2642909" cy="369332"/>
          </a:xfrm>
          <a:prstGeom prst="roundRect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We have 3 cakes each.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755650" y="5063067"/>
            <a:ext cx="1504950" cy="1029758"/>
          </a:xfrm>
          <a:prstGeom prst="roundRect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Click on the cakes to share them.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1" name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916" y="5308600"/>
            <a:ext cx="651316" cy="794281"/>
          </a:xfrm>
          <a:prstGeom prst="rect">
            <a:avLst/>
          </a:prstGeom>
        </p:spPr>
      </p:pic>
      <p:pic>
        <p:nvPicPr>
          <p:cNvPr id="12" name="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53" y="5308600"/>
            <a:ext cx="651316" cy="794281"/>
          </a:xfrm>
          <a:prstGeom prst="rect">
            <a:avLst/>
          </a:prstGeom>
        </p:spPr>
      </p:pic>
      <p:pic>
        <p:nvPicPr>
          <p:cNvPr id="13" name="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9790" y="5308600"/>
            <a:ext cx="651316" cy="794281"/>
          </a:xfrm>
          <a:prstGeom prst="rect">
            <a:avLst/>
          </a:prstGeom>
        </p:spPr>
      </p:pic>
      <p:pic>
        <p:nvPicPr>
          <p:cNvPr id="14" name="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7727" y="5308600"/>
            <a:ext cx="651316" cy="794281"/>
          </a:xfrm>
          <a:prstGeom prst="rect">
            <a:avLst/>
          </a:prstGeom>
        </p:spPr>
      </p:pic>
      <p:pic>
        <p:nvPicPr>
          <p:cNvPr id="15" name="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5664" y="5308600"/>
            <a:ext cx="651316" cy="794281"/>
          </a:xfrm>
          <a:prstGeom prst="rect">
            <a:avLst/>
          </a:prstGeom>
        </p:spPr>
      </p:pic>
      <p:pic>
        <p:nvPicPr>
          <p:cNvPr id="16" name="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3599" y="5308600"/>
            <a:ext cx="651316" cy="794281"/>
          </a:xfrm>
          <a:prstGeom prst="rect">
            <a:avLst/>
          </a:prstGeom>
        </p:spPr>
      </p:pic>
      <p:sp>
        <p:nvSpPr>
          <p:cNvPr id="5" name="Right Arrow 4">
            <a:hlinkClick r:id="rId5" action="ppaction://hlinksldjump"/>
          </p:cNvPr>
          <p:cNvSpPr/>
          <p:nvPr/>
        </p:nvSpPr>
        <p:spPr>
          <a:xfrm>
            <a:off x="8102600" y="277699"/>
            <a:ext cx="778933" cy="385827"/>
          </a:xfrm>
          <a:prstGeom prst="righ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next</a:t>
            </a:r>
            <a:endParaRPr lang="en-GB" sz="1600" dirty="0"/>
          </a:p>
        </p:txBody>
      </p:sp>
      <p:sp>
        <p:nvSpPr>
          <p:cNvPr id="10" name="Left Arrow 9">
            <a:hlinkClick r:id="rId6" action="ppaction://hlinksldjump"/>
          </p:cNvPr>
          <p:cNvSpPr/>
          <p:nvPr/>
        </p:nvSpPr>
        <p:spPr>
          <a:xfrm>
            <a:off x="262465" y="277699"/>
            <a:ext cx="778933" cy="385827"/>
          </a:xfrm>
          <a:prstGeom prst="lef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back</a:t>
            </a:r>
            <a:endParaRPr lang="en-GB"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081" y="1689697"/>
            <a:ext cx="1050496" cy="2764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300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44444E-6 L 0.02656 -0.3145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9" y="-157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44444E-6 L 0.41667 -0.35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33" y="-176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44444E-6 L -0.1217 -0.3900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94" y="-19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44444E-6 L 0.08247 -0.34305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15" y="-17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44444E-6 L -0.43646 -0.4245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23" y="-21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44444E-6 L -0.07135 -0.42824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76" y="-21412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627" y="3116967"/>
            <a:ext cx="1942754" cy="142478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0658" y="3167353"/>
            <a:ext cx="1942754" cy="142478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3514" y="3167352"/>
            <a:ext cx="1942754" cy="142478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605" y="1670608"/>
            <a:ext cx="669113" cy="1655030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755650" y="765176"/>
            <a:ext cx="7632700" cy="695922"/>
          </a:xfrm>
          <a:prstGeom prst="wedgeRoundRectCallout">
            <a:avLst>
              <a:gd name="adj1" fmla="val -25256"/>
              <a:gd name="adj2" fmla="val 48730"/>
              <a:gd name="adj3" fmla="val 16667"/>
            </a:avLst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Now the </a:t>
            </a:r>
            <a:r>
              <a:rPr lang="en-GB" dirty="0" smtClean="0">
                <a:solidFill>
                  <a:schemeClr val="bg1"/>
                </a:solidFill>
                <a:latin typeface="Twinkl" pitchFamily="50" charset="0"/>
              </a:rPr>
              <a:t>Big </a:t>
            </a: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B</a:t>
            </a:r>
            <a:r>
              <a:rPr lang="en-GB" dirty="0" smtClean="0">
                <a:solidFill>
                  <a:schemeClr val="bg1"/>
                </a:solidFill>
                <a:latin typeface="Twinkl" pitchFamily="50" charset="0"/>
              </a:rPr>
              <a:t>ad </a:t>
            </a: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W</a:t>
            </a:r>
            <a:r>
              <a:rPr lang="en-GB" dirty="0" smtClean="0">
                <a:solidFill>
                  <a:schemeClr val="bg1"/>
                </a:solidFill>
                <a:latin typeface="Twinkl" pitchFamily="50" charset="0"/>
              </a:rPr>
              <a:t>olf </a:t>
            </a: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has arrived! What do you notice? Are the cakes shared fairly?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344225" y="4693735"/>
            <a:ext cx="4585711" cy="369332"/>
          </a:xfrm>
          <a:prstGeom prst="roundRect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The cakes are not shared fairly.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5650" y="5063067"/>
            <a:ext cx="1504950" cy="1029758"/>
          </a:xfrm>
          <a:prstGeom prst="roundRect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Click on the cakes to share them.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5" name="Right Arrow 4">
            <a:hlinkClick r:id="rId4" action="ppaction://hlinksldjump"/>
          </p:cNvPr>
          <p:cNvSpPr/>
          <p:nvPr/>
        </p:nvSpPr>
        <p:spPr>
          <a:xfrm>
            <a:off x="8102600" y="277699"/>
            <a:ext cx="778933" cy="385827"/>
          </a:xfrm>
          <a:prstGeom prst="righ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next</a:t>
            </a:r>
            <a:endParaRPr lang="en-GB" sz="1600" dirty="0"/>
          </a:p>
        </p:txBody>
      </p:sp>
      <p:sp>
        <p:nvSpPr>
          <p:cNvPr id="10" name="Left Arrow 9">
            <a:hlinkClick r:id="rId5" action="ppaction://hlinksldjump"/>
          </p:cNvPr>
          <p:cNvSpPr/>
          <p:nvPr/>
        </p:nvSpPr>
        <p:spPr>
          <a:xfrm>
            <a:off x="262465" y="277699"/>
            <a:ext cx="778933" cy="385827"/>
          </a:xfrm>
          <a:prstGeom prst="lef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back</a:t>
            </a:r>
            <a:endParaRPr lang="en-GB"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5664" y="1607998"/>
            <a:ext cx="652671" cy="17176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9250" y="1731760"/>
            <a:ext cx="1028799" cy="1593878"/>
          </a:xfrm>
          <a:prstGeom prst="rect">
            <a:avLst/>
          </a:prstGeom>
        </p:spPr>
      </p:pic>
      <p:pic>
        <p:nvPicPr>
          <p:cNvPr id="11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916" y="5308600"/>
            <a:ext cx="651316" cy="794281"/>
          </a:xfrm>
          <a:prstGeom prst="rect">
            <a:avLst/>
          </a:prstGeom>
        </p:spPr>
      </p:pic>
      <p:pic>
        <p:nvPicPr>
          <p:cNvPr id="12" name="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53" y="5308600"/>
            <a:ext cx="651316" cy="794281"/>
          </a:xfrm>
          <a:prstGeom prst="rect">
            <a:avLst/>
          </a:prstGeom>
        </p:spPr>
      </p:pic>
      <p:pic>
        <p:nvPicPr>
          <p:cNvPr id="13" name="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9790" y="5308600"/>
            <a:ext cx="651316" cy="794281"/>
          </a:xfrm>
          <a:prstGeom prst="rect">
            <a:avLst/>
          </a:prstGeom>
        </p:spPr>
      </p:pic>
      <p:pic>
        <p:nvPicPr>
          <p:cNvPr id="14" name="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7727" y="5308600"/>
            <a:ext cx="651316" cy="794281"/>
          </a:xfrm>
          <a:prstGeom prst="rect">
            <a:avLst/>
          </a:prstGeom>
        </p:spPr>
      </p:pic>
      <p:pic>
        <p:nvPicPr>
          <p:cNvPr id="15" name="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5664" y="5308600"/>
            <a:ext cx="651316" cy="794281"/>
          </a:xfrm>
          <a:prstGeom prst="rect">
            <a:avLst/>
          </a:prstGeom>
        </p:spPr>
      </p:pic>
      <p:pic>
        <p:nvPicPr>
          <p:cNvPr id="16" name="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3599" y="5308600"/>
            <a:ext cx="651316" cy="794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952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44444E-6 L -0.07135 -0.2972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76" y="-14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44444E-6 L 0.08247 -0.28472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15" y="-14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44444E-6 L 0.29531 -0.28888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57" y="-14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44444E-6 L 0.11546 -0.34699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64" y="-17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44444E-6 L -0.04514 -0.287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7" y="-14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44444E-6 L -0.0783 -0.24259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24" y="-12130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627" y="3116967"/>
            <a:ext cx="1942754" cy="142478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0658" y="3167353"/>
            <a:ext cx="1942754" cy="142478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3514" y="3167352"/>
            <a:ext cx="1942754" cy="142478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605" y="1670608"/>
            <a:ext cx="669113" cy="1655030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755650" y="765176"/>
            <a:ext cx="7632700" cy="695922"/>
          </a:xfrm>
          <a:prstGeom prst="wedgeRoundRectCallout">
            <a:avLst>
              <a:gd name="adj1" fmla="val -25256"/>
              <a:gd name="adj2" fmla="val 48730"/>
              <a:gd name="adj3" fmla="val 16667"/>
            </a:avLst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Can you help me share the cakes fairly? How many cakes do </a:t>
            </a:r>
            <a:r>
              <a:rPr lang="en-GB" dirty="0" smtClean="0">
                <a:solidFill>
                  <a:schemeClr val="bg1"/>
                </a:solidFill>
                <a:latin typeface="Twinkl" pitchFamily="50" charset="0"/>
              </a:rPr>
              <a:t>we</a:t>
            </a:r>
            <a:br>
              <a:rPr lang="en-GB" dirty="0" smtClean="0">
                <a:solidFill>
                  <a:schemeClr val="bg1"/>
                </a:solidFill>
                <a:latin typeface="Twinkl" pitchFamily="50" charset="0"/>
              </a:rPr>
            </a:br>
            <a:r>
              <a:rPr lang="en-GB" dirty="0" smtClean="0">
                <a:solidFill>
                  <a:schemeClr val="bg1"/>
                </a:solidFill>
                <a:latin typeface="Twinkl" pitchFamily="50" charset="0"/>
              </a:rPr>
              <a:t>each </a:t>
            </a: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get?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5650" y="5063067"/>
            <a:ext cx="1504950" cy="1029758"/>
          </a:xfrm>
          <a:prstGeom prst="roundRect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Click on the cakes to share them.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5" name="Right Arrow 4">
            <a:hlinkClick r:id="rId4" action="ppaction://hlinksldjump"/>
          </p:cNvPr>
          <p:cNvSpPr/>
          <p:nvPr/>
        </p:nvSpPr>
        <p:spPr>
          <a:xfrm>
            <a:off x="8102600" y="277699"/>
            <a:ext cx="778933" cy="385827"/>
          </a:xfrm>
          <a:prstGeom prst="righ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next</a:t>
            </a:r>
            <a:endParaRPr lang="en-GB" sz="1600" dirty="0"/>
          </a:p>
        </p:txBody>
      </p:sp>
      <p:sp>
        <p:nvSpPr>
          <p:cNvPr id="10" name="Left Arrow 9">
            <a:hlinkClick r:id="rId5" action="ppaction://hlinksldjump"/>
          </p:cNvPr>
          <p:cNvSpPr/>
          <p:nvPr/>
        </p:nvSpPr>
        <p:spPr>
          <a:xfrm>
            <a:off x="262465" y="277699"/>
            <a:ext cx="778933" cy="385827"/>
          </a:xfrm>
          <a:prstGeom prst="lef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back</a:t>
            </a:r>
            <a:endParaRPr lang="en-GB"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5664" y="1607998"/>
            <a:ext cx="652671" cy="17176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9250" y="1731760"/>
            <a:ext cx="1028799" cy="1593878"/>
          </a:xfrm>
          <a:prstGeom prst="rect">
            <a:avLst/>
          </a:prstGeom>
        </p:spPr>
      </p:pic>
      <p:pic>
        <p:nvPicPr>
          <p:cNvPr id="11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916" y="5308600"/>
            <a:ext cx="651316" cy="794281"/>
          </a:xfrm>
          <a:prstGeom prst="rect">
            <a:avLst/>
          </a:prstGeom>
        </p:spPr>
      </p:pic>
      <p:pic>
        <p:nvPicPr>
          <p:cNvPr id="12" name="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53" y="5308600"/>
            <a:ext cx="651316" cy="794281"/>
          </a:xfrm>
          <a:prstGeom prst="rect">
            <a:avLst/>
          </a:prstGeom>
        </p:spPr>
      </p:pic>
      <p:pic>
        <p:nvPicPr>
          <p:cNvPr id="13" name="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9790" y="5308600"/>
            <a:ext cx="651316" cy="794281"/>
          </a:xfrm>
          <a:prstGeom prst="rect">
            <a:avLst/>
          </a:prstGeom>
        </p:spPr>
      </p:pic>
      <p:pic>
        <p:nvPicPr>
          <p:cNvPr id="14" name="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7727" y="5308600"/>
            <a:ext cx="651316" cy="794281"/>
          </a:xfrm>
          <a:prstGeom prst="rect">
            <a:avLst/>
          </a:prstGeom>
        </p:spPr>
      </p:pic>
      <p:pic>
        <p:nvPicPr>
          <p:cNvPr id="15" name="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5664" y="5308600"/>
            <a:ext cx="651316" cy="794281"/>
          </a:xfrm>
          <a:prstGeom prst="rect">
            <a:avLst/>
          </a:prstGeom>
        </p:spPr>
      </p:pic>
      <p:pic>
        <p:nvPicPr>
          <p:cNvPr id="16" name="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3599" y="5308600"/>
            <a:ext cx="651316" cy="794281"/>
          </a:xfrm>
          <a:prstGeom prst="rect">
            <a:avLst/>
          </a:prstGeom>
        </p:spPr>
      </p:pic>
      <p:sp>
        <p:nvSpPr>
          <p:cNvPr id="20" name="Rounded Rectangle 19"/>
          <p:cNvSpPr/>
          <p:nvPr/>
        </p:nvSpPr>
        <p:spPr>
          <a:xfrm>
            <a:off x="3250545" y="4693735"/>
            <a:ext cx="2642909" cy="369332"/>
          </a:xfrm>
          <a:prstGeom prst="roundRect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We have 2 cakes each.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1142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44444E-6 L -0.10625 -0.2847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13" y="-14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44444E-6 L 0.04011 -0.28009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97" y="-140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44444E-6 L 0.26424 -0.2800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12" y="-140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44444E-6 L -0.34843 -0.28588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31" y="-14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44444E-6 L -0.20261 -0.2777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139" y="-13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44444E-6 L -0.1401 -0.28125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014" y="-14074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627" y="3085163"/>
            <a:ext cx="1942754" cy="142478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0658" y="3135549"/>
            <a:ext cx="1942754" cy="142478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3514" y="3135548"/>
            <a:ext cx="1942754" cy="142478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605" y="1670608"/>
            <a:ext cx="669113" cy="1655030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755650" y="765176"/>
            <a:ext cx="7632700" cy="695922"/>
          </a:xfrm>
          <a:prstGeom prst="wedgeRoundRectCallout">
            <a:avLst>
              <a:gd name="adj1" fmla="val -25256"/>
              <a:gd name="adj2" fmla="val 48730"/>
              <a:gd name="adj3" fmla="val 16667"/>
            </a:avLst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Mummy Bear has made some more cakes. Now I have 10 cakes to share. Can you help me share them? What do you notice? 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5650" y="5063067"/>
            <a:ext cx="1504950" cy="1029758"/>
          </a:xfrm>
          <a:prstGeom prst="roundRect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Click on the cakes to share them.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5" name="Right Arrow 4">
            <a:hlinkClick r:id="rId4" action="ppaction://hlinksldjump"/>
          </p:cNvPr>
          <p:cNvSpPr/>
          <p:nvPr/>
        </p:nvSpPr>
        <p:spPr>
          <a:xfrm>
            <a:off x="8102600" y="277699"/>
            <a:ext cx="778933" cy="385827"/>
          </a:xfrm>
          <a:prstGeom prst="righ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next</a:t>
            </a:r>
            <a:endParaRPr lang="en-GB" sz="1600" dirty="0"/>
          </a:p>
        </p:txBody>
      </p:sp>
      <p:sp>
        <p:nvSpPr>
          <p:cNvPr id="10" name="Left Arrow 9">
            <a:hlinkClick r:id="rId5" action="ppaction://hlinksldjump"/>
          </p:cNvPr>
          <p:cNvSpPr/>
          <p:nvPr/>
        </p:nvSpPr>
        <p:spPr>
          <a:xfrm>
            <a:off x="262465" y="277699"/>
            <a:ext cx="778933" cy="385827"/>
          </a:xfrm>
          <a:prstGeom prst="lef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back</a:t>
            </a:r>
            <a:endParaRPr lang="en-GB"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5664" y="1607998"/>
            <a:ext cx="652671" cy="17176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9250" y="1731760"/>
            <a:ext cx="1028799" cy="1593878"/>
          </a:xfrm>
          <a:prstGeom prst="rect">
            <a:avLst/>
          </a:prstGeom>
        </p:spPr>
      </p:pic>
      <p:sp>
        <p:nvSpPr>
          <p:cNvPr id="20" name="Rounded Rectangle 19"/>
          <p:cNvSpPr/>
          <p:nvPr/>
        </p:nvSpPr>
        <p:spPr>
          <a:xfrm>
            <a:off x="2003097" y="4646028"/>
            <a:ext cx="5137805" cy="369332"/>
          </a:xfrm>
          <a:prstGeom prst="roundRect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We have 3 cakes each. There is 1 cake left over.</a:t>
            </a:r>
          </a:p>
        </p:txBody>
      </p:sp>
      <p:pic>
        <p:nvPicPr>
          <p:cNvPr id="22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097" y="5279666"/>
            <a:ext cx="528769" cy="644835"/>
          </a:xfrm>
          <a:prstGeom prst="rect">
            <a:avLst/>
          </a:prstGeom>
        </p:spPr>
      </p:pic>
      <p:pic>
        <p:nvPicPr>
          <p:cNvPr id="23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2549" y="5279666"/>
            <a:ext cx="528769" cy="644835"/>
          </a:xfrm>
          <a:prstGeom prst="rect">
            <a:avLst/>
          </a:prstGeom>
        </p:spPr>
      </p:pic>
      <p:pic>
        <p:nvPicPr>
          <p:cNvPr id="24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001" y="5279666"/>
            <a:ext cx="528769" cy="644835"/>
          </a:xfrm>
          <a:prstGeom prst="rect">
            <a:avLst/>
          </a:prstGeom>
        </p:spPr>
      </p:pic>
      <p:pic>
        <p:nvPicPr>
          <p:cNvPr id="25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9453" y="5279666"/>
            <a:ext cx="528769" cy="644835"/>
          </a:xfrm>
          <a:prstGeom prst="rect">
            <a:avLst/>
          </a:prstGeom>
        </p:spPr>
      </p:pic>
      <p:pic>
        <p:nvPicPr>
          <p:cNvPr id="26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905" y="5279666"/>
            <a:ext cx="528769" cy="644835"/>
          </a:xfrm>
          <a:prstGeom prst="rect">
            <a:avLst/>
          </a:prstGeom>
        </p:spPr>
      </p:pic>
      <p:pic>
        <p:nvPicPr>
          <p:cNvPr id="27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357" y="5279666"/>
            <a:ext cx="528769" cy="644835"/>
          </a:xfrm>
          <a:prstGeom prst="rect">
            <a:avLst/>
          </a:prstGeom>
        </p:spPr>
      </p:pic>
      <p:pic>
        <p:nvPicPr>
          <p:cNvPr id="28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4809" y="5279666"/>
            <a:ext cx="528769" cy="644835"/>
          </a:xfrm>
          <a:prstGeom prst="rect">
            <a:avLst/>
          </a:prstGeom>
        </p:spPr>
      </p:pic>
      <p:pic>
        <p:nvPicPr>
          <p:cNvPr id="29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3261" y="5279666"/>
            <a:ext cx="528769" cy="644835"/>
          </a:xfrm>
          <a:prstGeom prst="rect">
            <a:avLst/>
          </a:prstGeom>
        </p:spPr>
      </p:pic>
      <p:pic>
        <p:nvPicPr>
          <p:cNvPr id="30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1713" y="5279666"/>
            <a:ext cx="528769" cy="644835"/>
          </a:xfrm>
          <a:prstGeom prst="rect">
            <a:avLst/>
          </a:prstGeom>
        </p:spPr>
      </p:pic>
      <p:pic>
        <p:nvPicPr>
          <p:cNvPr id="31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0165" y="5279666"/>
            <a:ext cx="528769" cy="644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788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08316 -0.27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67" y="-13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0.11146 -0.2798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73" y="-140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0.27847 -0.2798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24" y="-140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21511 -0.28102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64" y="-140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02327 -0.27338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63" y="-136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0.16649 -0.27732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16" y="-13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45851 -0.25139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934" y="-12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26528 -0.24421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264" y="-12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85185E-6 L -0.0901 -0.23658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14" y="-11829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569" y="3437523"/>
            <a:ext cx="1473840" cy="1080889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6562" y="3437523"/>
            <a:ext cx="1473840" cy="108088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2555" y="3437466"/>
            <a:ext cx="1473840" cy="1080889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9681" y="3437467"/>
            <a:ext cx="1473840" cy="1080889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5674" y="3437410"/>
            <a:ext cx="1473840" cy="108088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3568" y="1670608"/>
            <a:ext cx="669113" cy="1655030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755650" y="765176"/>
            <a:ext cx="7632700" cy="695922"/>
          </a:xfrm>
          <a:prstGeom prst="wedgeRoundRectCallout">
            <a:avLst>
              <a:gd name="adj1" fmla="val -25256"/>
              <a:gd name="adj2" fmla="val 48730"/>
              <a:gd name="adj3" fmla="val 16667"/>
            </a:avLst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Some more guests have arrived! Click on the cakes to share them. What do you notice? Does each guest have the same number of cakes?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5650" y="5063067"/>
            <a:ext cx="1504950" cy="1029758"/>
          </a:xfrm>
          <a:prstGeom prst="roundRect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Click on the cakes to share them.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5" name="Right Arrow 4">
            <a:hlinkClick r:id="rId4" action="ppaction://hlinksldjump"/>
          </p:cNvPr>
          <p:cNvSpPr/>
          <p:nvPr/>
        </p:nvSpPr>
        <p:spPr>
          <a:xfrm>
            <a:off x="8102600" y="277699"/>
            <a:ext cx="778933" cy="385827"/>
          </a:xfrm>
          <a:prstGeom prst="righ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next</a:t>
            </a:r>
            <a:endParaRPr lang="en-GB" sz="1600" dirty="0"/>
          </a:p>
        </p:txBody>
      </p:sp>
      <p:sp>
        <p:nvSpPr>
          <p:cNvPr id="10" name="Left Arrow 9">
            <a:hlinkClick r:id="rId5" action="ppaction://hlinksldjump"/>
          </p:cNvPr>
          <p:cNvSpPr/>
          <p:nvPr/>
        </p:nvSpPr>
        <p:spPr>
          <a:xfrm>
            <a:off x="262465" y="277699"/>
            <a:ext cx="778933" cy="385827"/>
          </a:xfrm>
          <a:prstGeom prst="lef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back</a:t>
            </a:r>
            <a:endParaRPr lang="en-GB"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7146" y="1607998"/>
            <a:ext cx="652671" cy="17176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9770" y="1731760"/>
            <a:ext cx="1028799" cy="1593878"/>
          </a:xfrm>
          <a:prstGeom prst="rect">
            <a:avLst/>
          </a:prstGeom>
        </p:spPr>
      </p:pic>
      <p:sp>
        <p:nvSpPr>
          <p:cNvPr id="20" name="Rounded Rectangle 19"/>
          <p:cNvSpPr/>
          <p:nvPr/>
        </p:nvSpPr>
        <p:spPr>
          <a:xfrm>
            <a:off x="2003097" y="4646028"/>
            <a:ext cx="5137805" cy="369332"/>
          </a:xfrm>
          <a:prstGeom prst="roundRect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The cakes are not shared fairly.</a:t>
            </a:r>
          </a:p>
        </p:txBody>
      </p:sp>
      <p:pic>
        <p:nvPicPr>
          <p:cNvPr id="22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097" y="5279666"/>
            <a:ext cx="528769" cy="644835"/>
          </a:xfrm>
          <a:prstGeom prst="rect">
            <a:avLst/>
          </a:prstGeom>
        </p:spPr>
      </p:pic>
      <p:pic>
        <p:nvPicPr>
          <p:cNvPr id="23" name="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2549" y="5279666"/>
            <a:ext cx="528769" cy="644835"/>
          </a:xfrm>
          <a:prstGeom prst="rect">
            <a:avLst/>
          </a:prstGeom>
        </p:spPr>
      </p:pic>
      <p:pic>
        <p:nvPicPr>
          <p:cNvPr id="25" name="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9453" y="5279666"/>
            <a:ext cx="528769" cy="644835"/>
          </a:xfrm>
          <a:prstGeom prst="rect">
            <a:avLst/>
          </a:prstGeom>
        </p:spPr>
      </p:pic>
      <p:pic>
        <p:nvPicPr>
          <p:cNvPr id="26" name="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905" y="5279666"/>
            <a:ext cx="528769" cy="644835"/>
          </a:xfrm>
          <a:prstGeom prst="rect">
            <a:avLst/>
          </a:prstGeom>
        </p:spPr>
      </p:pic>
      <p:pic>
        <p:nvPicPr>
          <p:cNvPr id="27" name="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357" y="5279666"/>
            <a:ext cx="528769" cy="644835"/>
          </a:xfrm>
          <a:prstGeom prst="rect">
            <a:avLst/>
          </a:prstGeom>
        </p:spPr>
      </p:pic>
      <p:pic>
        <p:nvPicPr>
          <p:cNvPr id="28" name="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4809" y="5279666"/>
            <a:ext cx="528769" cy="644835"/>
          </a:xfrm>
          <a:prstGeom prst="rect">
            <a:avLst/>
          </a:prstGeom>
        </p:spPr>
      </p:pic>
      <p:pic>
        <p:nvPicPr>
          <p:cNvPr id="29" name="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3261" y="5279666"/>
            <a:ext cx="528769" cy="644835"/>
          </a:xfrm>
          <a:prstGeom prst="rect">
            <a:avLst/>
          </a:prstGeom>
        </p:spPr>
      </p:pic>
      <p:pic>
        <p:nvPicPr>
          <p:cNvPr id="30" name="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1713" y="5279666"/>
            <a:ext cx="528769" cy="644835"/>
          </a:xfrm>
          <a:prstGeom prst="rect">
            <a:avLst/>
          </a:prstGeom>
        </p:spPr>
      </p:pic>
      <p:pic>
        <p:nvPicPr>
          <p:cNvPr id="31" name="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0165" y="5279666"/>
            <a:ext cx="528769" cy="64483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9782" y="1685592"/>
            <a:ext cx="841367" cy="168723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5108" y="1714826"/>
            <a:ext cx="976581" cy="1657943"/>
          </a:xfrm>
          <a:prstGeom prst="rect">
            <a:avLst/>
          </a:prstGeom>
        </p:spPr>
      </p:pic>
      <p:pic>
        <p:nvPicPr>
          <p:cNvPr id="24" name="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001" y="5279666"/>
            <a:ext cx="528769" cy="644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955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15573 -0.2525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95" y="-12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04636 -0.2539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26" y="-1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0.02899 -0.2465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41" y="-1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0.1717 -0.24653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76" y="-1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0.27239 -0.2453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611" y="-122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43698 -0.2456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58" y="-12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32795 -0.2588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406" y="-12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26528 -0.29352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264" y="-146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85185E-6 L -0.28854 -0.25648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27" y="-128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85185E-6 L -0.4026 -0.21412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39" y="-10718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569" y="3437523"/>
            <a:ext cx="1473840" cy="1080889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6562" y="3437523"/>
            <a:ext cx="1473840" cy="108088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2555" y="3437466"/>
            <a:ext cx="1473840" cy="1080889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9681" y="3437467"/>
            <a:ext cx="1473840" cy="1080889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5674" y="3437410"/>
            <a:ext cx="1473840" cy="108088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3568" y="1670608"/>
            <a:ext cx="669113" cy="1655030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755650" y="765176"/>
            <a:ext cx="7632700" cy="695922"/>
          </a:xfrm>
          <a:prstGeom prst="wedgeRoundRectCallout">
            <a:avLst>
              <a:gd name="adj1" fmla="val -25256"/>
              <a:gd name="adj2" fmla="val 48730"/>
              <a:gd name="adj3" fmla="val 16667"/>
            </a:avLst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Can you help share the cakes fairly. How many does each guest get? What is 10 shared between 5?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5650" y="5063067"/>
            <a:ext cx="1504950" cy="1029758"/>
          </a:xfrm>
          <a:prstGeom prst="roundRect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Click on the cakes to share them.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5" name="Right Arrow 4">
            <a:hlinkClick r:id="rId4" action="ppaction://hlinksldjump"/>
          </p:cNvPr>
          <p:cNvSpPr/>
          <p:nvPr/>
        </p:nvSpPr>
        <p:spPr>
          <a:xfrm>
            <a:off x="8102600" y="277699"/>
            <a:ext cx="778933" cy="385827"/>
          </a:xfrm>
          <a:prstGeom prst="righ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next</a:t>
            </a:r>
            <a:endParaRPr lang="en-GB" sz="1600" dirty="0"/>
          </a:p>
        </p:txBody>
      </p:sp>
      <p:sp>
        <p:nvSpPr>
          <p:cNvPr id="10" name="Left Arrow 9">
            <a:hlinkClick r:id="rId5" action="ppaction://hlinksldjump"/>
          </p:cNvPr>
          <p:cNvSpPr/>
          <p:nvPr/>
        </p:nvSpPr>
        <p:spPr>
          <a:xfrm>
            <a:off x="262465" y="277699"/>
            <a:ext cx="778933" cy="385827"/>
          </a:xfrm>
          <a:prstGeom prst="lef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back</a:t>
            </a:r>
            <a:endParaRPr lang="en-GB"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7146" y="1607998"/>
            <a:ext cx="652671" cy="17176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9770" y="1731760"/>
            <a:ext cx="1028799" cy="1593878"/>
          </a:xfrm>
          <a:prstGeom prst="rect">
            <a:avLst/>
          </a:prstGeom>
        </p:spPr>
      </p:pic>
      <p:pic>
        <p:nvPicPr>
          <p:cNvPr id="22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097" y="5279666"/>
            <a:ext cx="528769" cy="644835"/>
          </a:xfrm>
          <a:prstGeom prst="rect">
            <a:avLst/>
          </a:prstGeom>
        </p:spPr>
      </p:pic>
      <p:pic>
        <p:nvPicPr>
          <p:cNvPr id="23" name="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2549" y="5279666"/>
            <a:ext cx="528769" cy="644835"/>
          </a:xfrm>
          <a:prstGeom prst="rect">
            <a:avLst/>
          </a:prstGeom>
        </p:spPr>
      </p:pic>
      <p:pic>
        <p:nvPicPr>
          <p:cNvPr id="25" name="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9453" y="5279666"/>
            <a:ext cx="528769" cy="644835"/>
          </a:xfrm>
          <a:prstGeom prst="rect">
            <a:avLst/>
          </a:prstGeom>
        </p:spPr>
      </p:pic>
      <p:pic>
        <p:nvPicPr>
          <p:cNvPr id="26" name="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905" y="5279666"/>
            <a:ext cx="528769" cy="644835"/>
          </a:xfrm>
          <a:prstGeom prst="rect">
            <a:avLst/>
          </a:prstGeom>
        </p:spPr>
      </p:pic>
      <p:pic>
        <p:nvPicPr>
          <p:cNvPr id="27" name="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357" y="5279666"/>
            <a:ext cx="528769" cy="644835"/>
          </a:xfrm>
          <a:prstGeom prst="rect">
            <a:avLst/>
          </a:prstGeom>
        </p:spPr>
      </p:pic>
      <p:pic>
        <p:nvPicPr>
          <p:cNvPr id="28" name="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4809" y="5279666"/>
            <a:ext cx="528769" cy="644835"/>
          </a:xfrm>
          <a:prstGeom prst="rect">
            <a:avLst/>
          </a:prstGeom>
        </p:spPr>
      </p:pic>
      <p:pic>
        <p:nvPicPr>
          <p:cNvPr id="29" name="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3261" y="5279666"/>
            <a:ext cx="528769" cy="644835"/>
          </a:xfrm>
          <a:prstGeom prst="rect">
            <a:avLst/>
          </a:prstGeom>
        </p:spPr>
      </p:pic>
      <p:pic>
        <p:nvPicPr>
          <p:cNvPr id="30" name="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1713" y="5279666"/>
            <a:ext cx="528769" cy="644835"/>
          </a:xfrm>
          <a:prstGeom prst="rect">
            <a:avLst/>
          </a:prstGeom>
        </p:spPr>
      </p:pic>
      <p:pic>
        <p:nvPicPr>
          <p:cNvPr id="31" name="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0165" y="5279666"/>
            <a:ext cx="528769" cy="64483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9782" y="1685592"/>
            <a:ext cx="841367" cy="168723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5108" y="1714826"/>
            <a:ext cx="976581" cy="1657943"/>
          </a:xfrm>
          <a:prstGeom prst="rect">
            <a:avLst/>
          </a:prstGeom>
        </p:spPr>
      </p:pic>
      <p:pic>
        <p:nvPicPr>
          <p:cNvPr id="24" name="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001" y="5279666"/>
            <a:ext cx="528769" cy="644835"/>
          </a:xfrm>
          <a:prstGeom prst="rect">
            <a:avLst/>
          </a:prstGeom>
        </p:spPr>
      </p:pic>
      <p:sp>
        <p:nvSpPr>
          <p:cNvPr id="36" name="Rounded Rectangle 35"/>
          <p:cNvSpPr/>
          <p:nvPr/>
        </p:nvSpPr>
        <p:spPr>
          <a:xfrm>
            <a:off x="3250545" y="4693735"/>
            <a:ext cx="2642909" cy="369332"/>
          </a:xfrm>
          <a:prstGeom prst="roundRect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We have 2 cakes each.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3160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15573 -0.2525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95" y="-12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04636 -0.2539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26" y="-1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0.03993 -0.2539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97" y="-1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0.15989 -0.24398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86" y="-1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0.25816 -0.2476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99" y="-12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43698 -0.2456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58" y="-12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32795 -0.2588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406" y="-12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26528 -0.29352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264" y="-146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85185E-6 L -0.12829 -0.25139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24" y="-12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85185E-6 L -0.02882 -0.25394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1" y="-12708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783" y="1535358"/>
            <a:ext cx="1784350" cy="4413534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3657600" y="1535358"/>
            <a:ext cx="4445000" cy="1631175"/>
          </a:xfrm>
          <a:prstGeom prst="wedgeRoundRectCallout">
            <a:avLst>
              <a:gd name="adj1" fmla="val -63262"/>
              <a:gd name="adj2" fmla="val -10161"/>
              <a:gd name="adj3" fmla="val 16667"/>
            </a:avLst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dirty="0" smtClean="0">
                <a:solidFill>
                  <a:schemeClr val="bg1"/>
                </a:solidFill>
                <a:latin typeface="Twinkl" pitchFamily="50" charset="0"/>
              </a:rPr>
              <a:t>Thank you for helping me share the cakes fairly.</a:t>
            </a:r>
            <a:endParaRPr lang="en-GB" sz="2000" dirty="0">
              <a:solidFill>
                <a:schemeClr val="bg1"/>
              </a:solidFill>
              <a:latin typeface="Twinkl" pitchFamily="50" charset="0"/>
            </a:endParaRPr>
          </a:p>
        </p:txBody>
      </p:sp>
      <p:sp>
        <p:nvSpPr>
          <p:cNvPr id="3" name="Oval 2">
            <a:hlinkClick r:id="rId3" action="ppaction://hlinksldjump"/>
          </p:cNvPr>
          <p:cNvSpPr/>
          <p:nvPr/>
        </p:nvSpPr>
        <p:spPr>
          <a:xfrm>
            <a:off x="6855883" y="2662766"/>
            <a:ext cx="1532467" cy="1532467"/>
          </a:xfrm>
          <a:prstGeom prst="ellipse">
            <a:avLst/>
          </a:prstGeom>
          <a:solidFill>
            <a:srgbClr val="CA095B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/>
              <a:t>Play again!</a:t>
            </a:r>
            <a:endParaRPr lang="en-GB" sz="2400" b="1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End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4519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126</TotalTime>
  <Words>323</Words>
  <Application>Microsoft Office PowerPoint</Application>
  <PresentationFormat>On-screen Show (4:3)</PresentationFormat>
  <Paragraphs>43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Calibri</vt:lpstr>
      <vt:lpstr>Twinkl</vt:lpstr>
      <vt:lpstr>Arial</vt:lpstr>
      <vt:lpstr>Office Theme</vt:lpstr>
      <vt:lpstr>PowerPoint Presentation</vt:lpstr>
      <vt:lpstr>Introduction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End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Shantal Paley</cp:lastModifiedBy>
  <cp:revision>19</cp:revision>
  <dcterms:created xsi:type="dcterms:W3CDTF">2019-11-11T15:31:02Z</dcterms:created>
  <dcterms:modified xsi:type="dcterms:W3CDTF">2019-11-18T10:40:20Z</dcterms:modified>
</cp:coreProperties>
</file>