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" pitchFamily="2" charset="0"/>
      <p:regular r:id="rId13"/>
      <p:bold r:id="rId14"/>
    </p:embeddedFont>
    <p:embeddedFont>
      <p:font typeface="Sassoon Infant Rg" panose="02000503030000020003" pitchFamily="50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AF"/>
    <a:srgbClr val="D1D1D1"/>
    <a:srgbClr val="3478BF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686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21/08/2019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847446"/>
            <a:ext cx="7632700" cy="772107"/>
          </a:xfrm>
          <a:prstGeom prst="rect">
            <a:avLst/>
          </a:prstGeom>
          <a:solidFill>
            <a:srgbClr val="0076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solidFill>
                  <a:schemeClr val="bg1"/>
                </a:solidFill>
              </a:rPr>
              <a:t>You are going to be investigating the affect different </a:t>
            </a:r>
            <a:r>
              <a:rPr lang="en-GB" dirty="0" smtClean="0">
                <a:solidFill>
                  <a:schemeClr val="bg1"/>
                </a:solidFill>
              </a:rPr>
              <a:t>                           footballing warm-ups </a:t>
            </a:r>
            <a:r>
              <a:rPr lang="en-GB" dirty="0">
                <a:solidFill>
                  <a:schemeClr val="bg1"/>
                </a:solidFill>
              </a:rPr>
              <a:t>have on heart rates.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55813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Before football matches, it is important that footballers warm up correctly in order to avoid injury.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3803355"/>
            <a:ext cx="4200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What warm-up exercises do you know?</a:t>
            </a:r>
          </a:p>
        </p:txBody>
      </p:sp>
      <p:sp>
        <p:nvSpPr>
          <p:cNvPr id="7" name="Title 20"/>
          <p:cNvSpPr>
            <a:spLocks noGrp="1"/>
          </p:cNvSpPr>
          <p:nvPr>
            <p:ph type="title"/>
          </p:nvPr>
        </p:nvSpPr>
        <p:spPr>
          <a:xfrm>
            <a:off x="445104" y="765175"/>
            <a:ext cx="8246533" cy="888696"/>
          </a:xfrm>
          <a:prstGeom prst="roundRect">
            <a:avLst>
              <a:gd name="adj" fmla="val 0"/>
            </a:avLst>
          </a:prstGeom>
          <a:solidFill>
            <a:srgbClr val="0076AF"/>
          </a:solidFill>
        </p:spPr>
        <p:txBody>
          <a:bodyPr/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Which Football Warm-Up Activity Will Increase Heart Rate the Most? </a:t>
            </a:r>
            <a:endParaRPr lang="en-GB" sz="28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972" y="2440444"/>
            <a:ext cx="3432511" cy="383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759480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many different pre-match warm-ups that footballers do. </a:t>
            </a:r>
            <a:r>
              <a:rPr lang="en-GB" dirty="0" smtClean="0"/>
              <a:t>             You </a:t>
            </a:r>
            <a:r>
              <a:rPr lang="en-GB" dirty="0"/>
              <a:t>are going to work with the following exercises:</a:t>
            </a:r>
          </a:p>
        </p:txBody>
      </p:sp>
      <p:sp>
        <p:nvSpPr>
          <p:cNvPr id="7" name="Title 20"/>
          <p:cNvSpPr>
            <a:spLocks noGrp="1"/>
          </p:cNvSpPr>
          <p:nvPr>
            <p:ph type="title"/>
          </p:nvPr>
        </p:nvSpPr>
        <p:spPr>
          <a:xfrm>
            <a:off x="445104" y="765175"/>
            <a:ext cx="8246533" cy="888696"/>
          </a:xfrm>
          <a:prstGeom prst="roundRect">
            <a:avLst>
              <a:gd name="adj" fmla="val 0"/>
            </a:avLst>
          </a:prstGeom>
          <a:solidFill>
            <a:srgbClr val="0076AF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Science Investigation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55650" y="1681681"/>
            <a:ext cx="7440067" cy="2401286"/>
            <a:chOff x="755650" y="1681681"/>
            <a:chExt cx="7440067" cy="2401286"/>
          </a:xfrm>
        </p:grpSpPr>
        <p:sp>
          <p:nvSpPr>
            <p:cNvPr id="2" name="Rectangle 1"/>
            <p:cNvSpPr/>
            <p:nvPr/>
          </p:nvSpPr>
          <p:spPr>
            <a:xfrm>
              <a:off x="755650" y="2499489"/>
              <a:ext cx="19880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/>
                <a:t>Gentle jogging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6049" y="1681681"/>
              <a:ext cx="719668" cy="2401286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755651" y="2341288"/>
            <a:ext cx="6831101" cy="1945225"/>
            <a:chOff x="755651" y="2341288"/>
            <a:chExt cx="6831101" cy="1945225"/>
          </a:xfrm>
        </p:grpSpPr>
        <p:sp>
          <p:nvSpPr>
            <p:cNvPr id="9" name="Rectangle 8"/>
            <p:cNvSpPr/>
            <p:nvPr/>
          </p:nvSpPr>
          <p:spPr>
            <a:xfrm>
              <a:off x="755651" y="3006995"/>
              <a:ext cx="605863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/>
                <a:t>Quick sidesteps</a:t>
              </a:r>
              <a:r>
                <a:rPr lang="en-GB" dirty="0"/>
                <a:t> (Stand side-on, move one leg out and then snap the other leg together. Jump in the middle of the move so both feet are off the ground.)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6303" y="2341288"/>
              <a:ext cx="880449" cy="1945225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755650" y="4068499"/>
            <a:ext cx="6985807" cy="2281249"/>
            <a:chOff x="755650" y="4068499"/>
            <a:chExt cx="6985807" cy="2281249"/>
          </a:xfrm>
        </p:grpSpPr>
        <p:sp>
          <p:nvSpPr>
            <p:cNvPr id="10" name="Rectangle 9"/>
            <p:cNvSpPr/>
            <p:nvPr/>
          </p:nvSpPr>
          <p:spPr>
            <a:xfrm>
              <a:off x="755650" y="4068499"/>
              <a:ext cx="627168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/>
                <a:t>Hamstring stretch</a:t>
              </a:r>
              <a:r>
                <a:rPr lang="en-GB" dirty="0"/>
                <a:t> (Put one foot in front of the other. Straighten your front leg and lift up the toe of that foot. Bend your back leg.)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9333" y="4378100"/>
              <a:ext cx="1122124" cy="1971648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755650" y="3653600"/>
            <a:ext cx="7936780" cy="2676457"/>
            <a:chOff x="755650" y="3653600"/>
            <a:chExt cx="7936780" cy="2676457"/>
          </a:xfrm>
        </p:grpSpPr>
        <p:sp>
          <p:nvSpPr>
            <p:cNvPr id="11" name="Rectangle 10"/>
            <p:cNvSpPr/>
            <p:nvPr/>
          </p:nvSpPr>
          <p:spPr>
            <a:xfrm>
              <a:off x="755650" y="5223681"/>
              <a:ext cx="627168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 err="1"/>
                <a:t>Quadricep</a:t>
              </a:r>
              <a:r>
                <a:rPr lang="en-GB" b="1" dirty="0"/>
                <a:t> stretch</a:t>
              </a:r>
              <a:r>
                <a:rPr lang="en-GB" dirty="0"/>
                <a:t> (You might need to hold on to something for this one! Bend one knee backwards and hold on to it with your hand. Keep your knees together.)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9081" y="3653600"/>
              <a:ext cx="1123349" cy="26764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205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>
            <a:spLocks noGrp="1"/>
          </p:cNvSpPr>
          <p:nvPr>
            <p:ph type="title"/>
          </p:nvPr>
        </p:nvSpPr>
        <p:spPr>
          <a:xfrm>
            <a:off x="445104" y="765175"/>
            <a:ext cx="8246533" cy="888696"/>
          </a:xfrm>
          <a:prstGeom prst="roundRect">
            <a:avLst>
              <a:gd name="adj" fmla="val 0"/>
            </a:avLst>
          </a:prstGeom>
          <a:solidFill>
            <a:srgbClr val="0076AF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Measuring Your Heart Rate</a:t>
            </a:r>
          </a:p>
        </p:txBody>
      </p:sp>
      <p:sp>
        <p:nvSpPr>
          <p:cNvPr id="4" name="Rectangle 3"/>
          <p:cNvSpPr/>
          <p:nvPr/>
        </p:nvSpPr>
        <p:spPr>
          <a:xfrm>
            <a:off x="812800" y="18593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Measuring your heart rate means counting how many times it beats in one minute.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12800" y="283854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You can do this by placing two fingers on your wrist and feeling for a pulse. If you can’t find it, put two fingers on the side of your neck.</a:t>
            </a:r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12800" y="437174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Your partner should set a stopwatch for one minute. When they say go, count how many times you feel the pulse.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18" t="-44642" r="5457" b="2437"/>
          <a:stretch/>
        </p:blipFill>
        <p:spPr>
          <a:xfrm>
            <a:off x="6214532" y="4027338"/>
            <a:ext cx="2048933" cy="202279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6AF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532" y="1833940"/>
            <a:ext cx="2048933" cy="20407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6AF"/>
            </a:solidFill>
          </a:ln>
        </p:spPr>
      </p:pic>
    </p:spTree>
    <p:extLst>
      <p:ext uri="{BB962C8B-B14F-4D97-AF65-F5344CB8AC3E}">
        <p14:creationId xmlns:p14="http://schemas.microsoft.com/office/powerpoint/2010/main" val="113001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1">
            <a:extLst>
              <a:ext uri="{FF2B5EF4-FFF2-40B4-BE49-F238E27FC236}">
                <a16:creationId xmlns="" xmlns:a16="http://schemas.microsoft.com/office/drawing/2014/main" id="{60641526-9602-4ED0-8CDA-4FFD6B9825F1}"/>
              </a:ext>
            </a:extLst>
          </p:cNvPr>
          <p:cNvSpPr>
            <a:spLocks/>
          </p:cNvSpPr>
          <p:nvPr/>
        </p:nvSpPr>
        <p:spPr bwMode="auto">
          <a:xfrm>
            <a:off x="1025525" y="1823564"/>
            <a:ext cx="7652170" cy="396954"/>
          </a:xfrm>
          <a:prstGeom prst="roundRect">
            <a:avLst>
              <a:gd name="adj" fmla="val 80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lIns="28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lvl="0">
              <a:buNone/>
            </a:pPr>
            <a:r>
              <a:rPr lang="en-GB" dirty="0"/>
              <a:t>Measure your resting heart rate and write it in the table.</a:t>
            </a:r>
            <a:endParaRPr lang="en-GB" b="1" dirty="0"/>
          </a:p>
        </p:txBody>
      </p:sp>
      <p:grpSp>
        <p:nvGrpSpPr>
          <p:cNvPr id="4" name="Group 3"/>
          <p:cNvGrpSpPr/>
          <p:nvPr/>
        </p:nvGrpSpPr>
        <p:grpSpPr>
          <a:xfrm>
            <a:off x="747713" y="1731580"/>
            <a:ext cx="536575" cy="538163"/>
            <a:chOff x="747713" y="1731580"/>
            <a:chExt cx="536575" cy="538163"/>
          </a:xfrm>
          <a:solidFill>
            <a:srgbClr val="0076AF"/>
          </a:solidFill>
        </p:grpSpPr>
        <p:sp>
          <p:nvSpPr>
            <p:cNvPr id="5" name="Oval 4">
              <a:extLst>
                <a:ext uri="{FF2B5EF4-FFF2-40B4-BE49-F238E27FC236}">
                  <a16:creationId xmlns="" xmlns:a16="http://schemas.microsoft.com/office/drawing/2014/main" id="{697BC25B-9D4E-4159-8C8E-82A5445A568A}"/>
                </a:ext>
              </a:extLst>
            </p:cNvPr>
            <p:cNvSpPr/>
            <p:nvPr/>
          </p:nvSpPr>
          <p:spPr bwMode="auto">
            <a:xfrm>
              <a:off x="747713" y="1731580"/>
              <a:ext cx="536575" cy="53816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" name="TextBox 4">
              <a:extLst>
                <a:ext uri="{FF2B5EF4-FFF2-40B4-BE49-F238E27FC236}">
                  <a16:creationId xmlns="" xmlns:a16="http://schemas.microsoft.com/office/drawing/2014/main" id="{4E7ECA2B-C37C-4F63-B33E-C2A13CB8E7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5048" y="1804217"/>
              <a:ext cx="302446" cy="400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7" name="Title 20"/>
          <p:cNvSpPr txBox="1">
            <a:spLocks/>
          </p:cNvSpPr>
          <p:nvPr/>
        </p:nvSpPr>
        <p:spPr>
          <a:xfrm>
            <a:off x="445105" y="765175"/>
            <a:ext cx="8246533" cy="888696"/>
          </a:xfrm>
          <a:prstGeom prst="roundRect">
            <a:avLst>
              <a:gd name="adj" fmla="val 0"/>
            </a:avLst>
          </a:prstGeom>
          <a:solidFill>
            <a:srgbClr val="0076AF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Method</a:t>
            </a:r>
          </a:p>
        </p:txBody>
      </p:sp>
      <p:sp>
        <p:nvSpPr>
          <p:cNvPr id="8" name="Content Placeholder 21">
            <a:extLst>
              <a:ext uri="{FF2B5EF4-FFF2-40B4-BE49-F238E27FC236}">
                <a16:creationId xmlns="" xmlns:a16="http://schemas.microsoft.com/office/drawing/2014/main" id="{60641526-9602-4ED0-8CDA-4FFD6B9825F1}"/>
              </a:ext>
            </a:extLst>
          </p:cNvPr>
          <p:cNvSpPr>
            <a:spLocks/>
          </p:cNvSpPr>
          <p:nvPr/>
        </p:nvSpPr>
        <p:spPr bwMode="auto">
          <a:xfrm>
            <a:off x="1017380" y="2587508"/>
            <a:ext cx="7652170" cy="396954"/>
          </a:xfrm>
          <a:prstGeom prst="roundRect">
            <a:avLst>
              <a:gd name="adj" fmla="val 80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lIns="28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lvl="0">
              <a:buNone/>
            </a:pPr>
            <a:r>
              <a:rPr lang="en-GB" dirty="0"/>
              <a:t>Perform the first exercise. 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39568" y="2495524"/>
            <a:ext cx="536575" cy="538163"/>
            <a:chOff x="739568" y="2495524"/>
            <a:chExt cx="536575" cy="538163"/>
          </a:xfrm>
          <a:solidFill>
            <a:srgbClr val="0076AF"/>
          </a:solidFill>
        </p:grpSpPr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697BC25B-9D4E-4159-8C8E-82A5445A568A}"/>
                </a:ext>
              </a:extLst>
            </p:cNvPr>
            <p:cNvSpPr/>
            <p:nvPr/>
          </p:nvSpPr>
          <p:spPr bwMode="auto">
            <a:xfrm>
              <a:off x="739568" y="2495524"/>
              <a:ext cx="536575" cy="53816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TextBox 4">
              <a:extLst>
                <a:ext uri="{FF2B5EF4-FFF2-40B4-BE49-F238E27FC236}">
                  <a16:creationId xmlns="" xmlns:a16="http://schemas.microsoft.com/office/drawing/2014/main" id="{4E7ECA2B-C37C-4F63-B33E-C2A13CB8E7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6903" y="2568161"/>
              <a:ext cx="302446" cy="400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2" name="Content Placeholder 21">
            <a:extLst>
              <a:ext uri="{FF2B5EF4-FFF2-40B4-BE49-F238E27FC236}">
                <a16:creationId xmlns="" xmlns:a16="http://schemas.microsoft.com/office/drawing/2014/main" id="{60641526-9602-4ED0-8CDA-4FFD6B9825F1}"/>
              </a:ext>
            </a:extLst>
          </p:cNvPr>
          <p:cNvSpPr>
            <a:spLocks/>
          </p:cNvSpPr>
          <p:nvPr/>
        </p:nvSpPr>
        <p:spPr bwMode="auto">
          <a:xfrm>
            <a:off x="1039468" y="3351452"/>
            <a:ext cx="7652170" cy="396954"/>
          </a:xfrm>
          <a:prstGeom prst="roundRect">
            <a:avLst>
              <a:gd name="adj" fmla="val 80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lIns="28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dirty="0"/>
              <a:t>Measure your heart rate and write it in the table.</a:t>
            </a:r>
            <a:endParaRPr lang="en-GB" b="1" dirty="0"/>
          </a:p>
          <a:p>
            <a:pPr lvl="0">
              <a:buNone/>
            </a:pPr>
            <a:endParaRPr lang="en-GB" sz="1600" dirty="0">
              <a:solidFill>
                <a:schemeClr val="tx1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761656" y="3259468"/>
            <a:ext cx="536575" cy="538163"/>
            <a:chOff x="761656" y="3259468"/>
            <a:chExt cx="536575" cy="538163"/>
          </a:xfrm>
          <a:solidFill>
            <a:srgbClr val="0076AF"/>
          </a:solidFill>
        </p:grpSpPr>
        <p:sp>
          <p:nvSpPr>
            <p:cNvPr id="14" name="Oval 13">
              <a:extLst>
                <a:ext uri="{FF2B5EF4-FFF2-40B4-BE49-F238E27FC236}">
                  <a16:creationId xmlns="" xmlns:a16="http://schemas.microsoft.com/office/drawing/2014/main" id="{697BC25B-9D4E-4159-8C8E-82A5445A568A}"/>
                </a:ext>
              </a:extLst>
            </p:cNvPr>
            <p:cNvSpPr/>
            <p:nvPr/>
          </p:nvSpPr>
          <p:spPr bwMode="auto">
            <a:xfrm>
              <a:off x="761656" y="3259468"/>
              <a:ext cx="536575" cy="53816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TextBox 4">
              <a:extLst>
                <a:ext uri="{FF2B5EF4-FFF2-40B4-BE49-F238E27FC236}">
                  <a16:creationId xmlns="" xmlns:a16="http://schemas.microsoft.com/office/drawing/2014/main" id="{4E7ECA2B-C37C-4F63-B33E-C2A13CB8E7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8991" y="3332105"/>
              <a:ext cx="302446" cy="400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16" name="Content Placeholder 21">
            <a:extLst>
              <a:ext uri="{FF2B5EF4-FFF2-40B4-BE49-F238E27FC236}">
                <a16:creationId xmlns="" xmlns:a16="http://schemas.microsoft.com/office/drawing/2014/main" id="{60641526-9602-4ED0-8CDA-4FFD6B9825F1}"/>
              </a:ext>
            </a:extLst>
          </p:cNvPr>
          <p:cNvSpPr>
            <a:spLocks/>
          </p:cNvSpPr>
          <p:nvPr/>
        </p:nvSpPr>
        <p:spPr bwMode="auto">
          <a:xfrm>
            <a:off x="1052720" y="4115396"/>
            <a:ext cx="7652170" cy="396954"/>
          </a:xfrm>
          <a:prstGeom prst="roundRect">
            <a:avLst>
              <a:gd name="adj" fmla="val 80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lIns="28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dirty="0" smtClean="0"/>
              <a:t>Allow </a:t>
            </a:r>
            <a:r>
              <a:rPr lang="en-GB" dirty="0"/>
              <a:t>your heart to return to its resting rate.</a:t>
            </a:r>
            <a:endParaRPr lang="en-GB" sz="1600" dirty="0">
              <a:solidFill>
                <a:schemeClr val="tx1"/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761656" y="4023412"/>
            <a:ext cx="536575" cy="538163"/>
            <a:chOff x="761656" y="4023412"/>
            <a:chExt cx="536575" cy="538163"/>
          </a:xfrm>
          <a:solidFill>
            <a:srgbClr val="0076AF"/>
          </a:solidFill>
        </p:grpSpPr>
        <p:sp>
          <p:nvSpPr>
            <p:cNvPr id="18" name="Oval 17">
              <a:extLst>
                <a:ext uri="{FF2B5EF4-FFF2-40B4-BE49-F238E27FC236}">
                  <a16:creationId xmlns="" xmlns:a16="http://schemas.microsoft.com/office/drawing/2014/main" id="{697BC25B-9D4E-4159-8C8E-82A5445A568A}"/>
                </a:ext>
              </a:extLst>
            </p:cNvPr>
            <p:cNvSpPr/>
            <p:nvPr/>
          </p:nvSpPr>
          <p:spPr bwMode="auto">
            <a:xfrm>
              <a:off x="761656" y="4023412"/>
              <a:ext cx="536575" cy="53816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" name="TextBox 4">
              <a:extLst>
                <a:ext uri="{FF2B5EF4-FFF2-40B4-BE49-F238E27FC236}">
                  <a16:creationId xmlns="" xmlns:a16="http://schemas.microsoft.com/office/drawing/2014/main" id="{4E7ECA2B-C37C-4F63-B33E-C2A13CB8E7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8991" y="4096049"/>
              <a:ext cx="302446" cy="400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chemeClr val="bg1"/>
                  </a:solidFill>
                </a:rPr>
                <a:t>4</a:t>
              </a:r>
            </a:p>
          </p:txBody>
        </p:sp>
      </p:grpSp>
      <p:sp>
        <p:nvSpPr>
          <p:cNvPr id="20" name="Content Placeholder 21">
            <a:extLst>
              <a:ext uri="{FF2B5EF4-FFF2-40B4-BE49-F238E27FC236}">
                <a16:creationId xmlns="" xmlns:a16="http://schemas.microsoft.com/office/drawing/2014/main" id="{60641526-9602-4ED0-8CDA-4FFD6B9825F1}"/>
              </a:ext>
            </a:extLst>
          </p:cNvPr>
          <p:cNvSpPr>
            <a:spLocks/>
          </p:cNvSpPr>
          <p:nvPr/>
        </p:nvSpPr>
        <p:spPr bwMode="auto">
          <a:xfrm>
            <a:off x="1052720" y="4814634"/>
            <a:ext cx="7652170" cy="396954"/>
          </a:xfrm>
          <a:prstGeom prst="roundRect">
            <a:avLst>
              <a:gd name="adj" fmla="val 804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lIns="288000" tIns="108000" rIns="108000" bIns="108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dirty="0"/>
              <a:t>Repeat steps 2, 3 and 4 for the other exercises.</a:t>
            </a:r>
            <a:endParaRPr lang="en-GB" sz="1600" dirty="0">
              <a:solidFill>
                <a:schemeClr val="tx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61656" y="4722650"/>
            <a:ext cx="536575" cy="538163"/>
            <a:chOff x="761656" y="4023412"/>
            <a:chExt cx="536575" cy="538163"/>
          </a:xfrm>
          <a:solidFill>
            <a:srgbClr val="0076AF"/>
          </a:solidFill>
        </p:grpSpPr>
        <p:sp>
          <p:nvSpPr>
            <p:cNvPr id="22" name="Oval 21">
              <a:extLst>
                <a:ext uri="{FF2B5EF4-FFF2-40B4-BE49-F238E27FC236}">
                  <a16:creationId xmlns="" xmlns:a16="http://schemas.microsoft.com/office/drawing/2014/main" id="{697BC25B-9D4E-4159-8C8E-82A5445A568A}"/>
                </a:ext>
              </a:extLst>
            </p:cNvPr>
            <p:cNvSpPr/>
            <p:nvPr/>
          </p:nvSpPr>
          <p:spPr bwMode="auto">
            <a:xfrm>
              <a:off x="761656" y="4023412"/>
              <a:ext cx="536575" cy="53816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3" name="TextBox 4">
              <a:extLst>
                <a:ext uri="{FF2B5EF4-FFF2-40B4-BE49-F238E27FC236}">
                  <a16:creationId xmlns="" xmlns:a16="http://schemas.microsoft.com/office/drawing/2014/main" id="{4E7ECA2B-C37C-4F63-B33E-C2A13CB8E7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8991" y="4096049"/>
              <a:ext cx="302446" cy="400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 smtClean="0">
                  <a:solidFill>
                    <a:schemeClr val="bg1"/>
                  </a:solidFill>
                </a:rPr>
                <a:t>5</a:t>
              </a:r>
              <a:endParaRPr lang="en-GB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209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>
            <a:spLocks noGrp="1"/>
          </p:cNvSpPr>
          <p:nvPr>
            <p:ph type="title"/>
          </p:nvPr>
        </p:nvSpPr>
        <p:spPr>
          <a:xfrm>
            <a:off x="445105" y="765175"/>
            <a:ext cx="8253622" cy="888696"/>
          </a:xfrm>
          <a:prstGeom prst="roundRect">
            <a:avLst>
              <a:gd name="adj" fmla="val 0"/>
            </a:avLst>
          </a:prstGeom>
          <a:solidFill>
            <a:srgbClr val="0076AF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Variables</a:t>
            </a:r>
          </a:p>
        </p:txBody>
      </p:sp>
      <p:sp>
        <p:nvSpPr>
          <p:cNvPr id="4" name="Rectangle 3"/>
          <p:cNvSpPr/>
          <p:nvPr/>
        </p:nvSpPr>
        <p:spPr>
          <a:xfrm>
            <a:off x="737574" y="1876509"/>
            <a:ext cx="7668683" cy="1794344"/>
          </a:xfrm>
          <a:prstGeom prst="rect">
            <a:avLst/>
          </a:prstGeom>
          <a:solidFill>
            <a:schemeClr val="bg1"/>
          </a:solidFill>
          <a:ln w="28575">
            <a:solidFill>
              <a:srgbClr val="0076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What are you going to be keeping the same in the experiment</a:t>
            </a:r>
            <a:r>
              <a:rPr lang="en-GB" dirty="0" smtClean="0">
                <a:solidFill>
                  <a:schemeClr val="tx1"/>
                </a:solidFill>
              </a:rPr>
              <a:t>?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 smtClean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3893491"/>
            <a:ext cx="7650607" cy="1288109"/>
          </a:xfrm>
          <a:prstGeom prst="rect">
            <a:avLst/>
          </a:prstGeom>
          <a:solidFill>
            <a:srgbClr val="0076AF"/>
          </a:solidFill>
          <a:ln w="28575">
            <a:solidFill>
              <a:srgbClr val="0076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What are you going to be changing in the experiment</a:t>
            </a:r>
            <a:r>
              <a:rPr lang="en-GB" dirty="0" smtClean="0">
                <a:solidFill>
                  <a:schemeClr val="bg1"/>
                </a:solidFill>
              </a:rPr>
              <a:t>?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3733" y="2397177"/>
            <a:ext cx="6858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length of time you do each exercise for.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length of time you measure your heart beat for</a:t>
            </a:r>
            <a:r>
              <a:rPr lang="en-GB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Your heart rate before starting an exercise (resting pulse rate).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83733" y="4352879"/>
            <a:ext cx="2523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The type of exercise.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93" t="-2153" r="-814" b="17951"/>
          <a:stretch/>
        </p:blipFill>
        <p:spPr>
          <a:xfrm flipH="1">
            <a:off x="6374298" y="3268502"/>
            <a:ext cx="2315962" cy="358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40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>
            <a:spLocks noGrp="1"/>
          </p:cNvSpPr>
          <p:nvPr>
            <p:ph type="title"/>
          </p:nvPr>
        </p:nvSpPr>
        <p:spPr>
          <a:xfrm>
            <a:off x="437321" y="765175"/>
            <a:ext cx="8261406" cy="888696"/>
          </a:xfrm>
          <a:prstGeom prst="roundRect">
            <a:avLst>
              <a:gd name="adj" fmla="val 0"/>
            </a:avLst>
          </a:prstGeom>
          <a:solidFill>
            <a:srgbClr val="0076AF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Results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37321" y="5629523"/>
            <a:ext cx="8261405" cy="463302"/>
          </a:xfrm>
          <a:prstGeom prst="roundRect">
            <a:avLst>
              <a:gd name="adj" fmla="val 0"/>
            </a:avLst>
          </a:prstGeom>
          <a:solidFill>
            <a:srgbClr val="0076AF"/>
          </a:solidFill>
          <a:ln w="25400">
            <a:noFill/>
          </a:ln>
        </p:spPr>
        <p:txBody>
          <a:bodyPr vert="horz" lIns="108000" tIns="252000" rIns="108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b="0" dirty="0">
                <a:solidFill>
                  <a:schemeClr val="bg1"/>
                </a:solidFill>
              </a:rPr>
              <a:t>Which exercise increased heart rate the most?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011404"/>
              </p:ext>
            </p:extLst>
          </p:nvPr>
        </p:nvGraphicFramePr>
        <p:xfrm>
          <a:off x="1325286" y="1851621"/>
          <a:ext cx="6557180" cy="3490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859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2785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81808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Exercise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chemeClr val="bg1"/>
                          </a:solidFill>
                        </a:rPr>
                        <a:t>Heart </a:t>
                      </a:r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Rate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8180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Resting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8180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55163896"/>
                  </a:ext>
                </a:extLst>
              </a:tr>
              <a:tr h="58180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4267013127"/>
                  </a:ext>
                </a:extLst>
              </a:tr>
              <a:tr h="58180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180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7441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>
            <a:spLocks noGrp="1"/>
          </p:cNvSpPr>
          <p:nvPr>
            <p:ph type="title"/>
          </p:nvPr>
        </p:nvSpPr>
        <p:spPr>
          <a:xfrm>
            <a:off x="437322" y="765175"/>
            <a:ext cx="8244715" cy="888696"/>
          </a:xfrm>
          <a:prstGeom prst="roundRect">
            <a:avLst>
              <a:gd name="adj" fmla="val 0"/>
            </a:avLst>
          </a:prstGeom>
          <a:solidFill>
            <a:srgbClr val="0076AF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Conclusion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914399" y="2106136"/>
            <a:ext cx="74083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Which exercise increased the heart rate the most</a:t>
            </a:r>
            <a:r>
              <a:rPr lang="en-GB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Was there a big difference? 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Was there a </a:t>
            </a:r>
            <a:r>
              <a:rPr lang="en-GB" b="1" dirty="0"/>
              <a:t>type</a:t>
            </a:r>
            <a:r>
              <a:rPr lang="en-GB" dirty="0"/>
              <a:t> of activity that increased it more?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93" t="-2153" r="-814" b="17951"/>
          <a:stretch/>
        </p:blipFill>
        <p:spPr>
          <a:xfrm flipH="1">
            <a:off x="6374298" y="3268502"/>
            <a:ext cx="2315962" cy="358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86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90</TotalTime>
  <Words>407</Words>
  <Application>Microsoft Office PowerPoint</Application>
  <PresentationFormat>On-screen Show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Twinkl</vt:lpstr>
      <vt:lpstr>Sassoon Infant Rg</vt:lpstr>
      <vt:lpstr>Calibri</vt:lpstr>
      <vt:lpstr>Office Theme</vt:lpstr>
      <vt:lpstr>PowerPoint Presentation</vt:lpstr>
      <vt:lpstr>Which Football Warm-Up Activity Will Increase Heart Rate the Most? </vt:lpstr>
      <vt:lpstr>Science Investigation</vt:lpstr>
      <vt:lpstr>Measuring Your Heart Rate</vt:lpstr>
      <vt:lpstr>PowerPoint Presentation</vt:lpstr>
      <vt:lpstr>Variables</vt:lpstr>
      <vt:lpstr>Results</vt:lpstr>
      <vt:lpstr>Conclusion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Kerekes</dc:creator>
  <cp:lastModifiedBy>Claire Kerekes</cp:lastModifiedBy>
  <cp:revision>6</cp:revision>
  <dcterms:created xsi:type="dcterms:W3CDTF">2019-08-13T07:22:51Z</dcterms:created>
  <dcterms:modified xsi:type="dcterms:W3CDTF">2019-08-21T08:10:17Z</dcterms:modified>
</cp:coreProperties>
</file>