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9144000"/>
  <p:notesSz cx="6858000" cy="9144000"/>
  <p:embeddedFontLst>
    <p:embeddedFont>
      <p:font typeface="Tahoma"/>
      <p:regular r:id="rId20"/>
      <p:bold r:id="rId21"/>
    </p:embeddedFont>
    <p:embeddedFont>
      <p:font typeface="Century Gothic"/>
      <p:regular r:id="rId22"/>
      <p:bold r:id="rId23"/>
      <p:italic r:id="rId24"/>
      <p:boldItalic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6" roundtripDataSignature="AMtx7mgs5v4lrEHj81lQZMl7nqVSJMgy8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Tahoma-regular.fntdata"/><Relationship Id="rId22" Type="http://schemas.openxmlformats.org/officeDocument/2006/relationships/font" Target="fonts/CenturyGothic-regular.fntdata"/><Relationship Id="rId21" Type="http://schemas.openxmlformats.org/officeDocument/2006/relationships/font" Target="fonts/Tahoma-bold.fntdata"/><Relationship Id="rId24" Type="http://schemas.openxmlformats.org/officeDocument/2006/relationships/font" Target="fonts/CenturyGothic-italic.fntdata"/><Relationship Id="rId23" Type="http://schemas.openxmlformats.org/officeDocument/2006/relationships/font" Target="fonts/CenturyGothic-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customschemas.google.com/relationships/presentationmetadata" Target="metadata"/><Relationship Id="rId25" Type="http://schemas.openxmlformats.org/officeDocument/2006/relationships/font" Target="fonts/CenturyGothic-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2" name="Google Shape;92;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0" name="Google Shape;100;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7" name="Google Shape;107;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4" name="Google Shape;114;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1" name="Google Shape;12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5" name="Google Shape;135;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2" name="Google Shape;142;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9" name="Google Shape;149;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6" name="Google Shape;156;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3" name="Google Shape;163;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0" name="Google Shape;170;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7" name="Google Shape;177;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6"/>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 name="Google Shape;13;p16"/>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p:txBody>
      </p:sp>
      <p:sp>
        <p:nvSpPr>
          <p:cNvPr id="14" name="Google Shape;14;p1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 name="Google Shape;19;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0" name="Google Shape;20;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3" name="Shape 23"/>
        <p:cNvGrpSpPr/>
        <p:nvPr/>
      </p:nvGrpSpPr>
      <p:grpSpPr>
        <a:xfrm>
          <a:off x="0" y="0"/>
          <a:ext cx="0" cy="0"/>
          <a:chOff x="0" y="0"/>
          <a:chExt cx="0" cy="0"/>
        </a:xfrm>
      </p:grpSpPr>
      <p:sp>
        <p:nvSpPr>
          <p:cNvPr id="24" name="Google Shape;24;p18"/>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 name="Google Shape;25;p18"/>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6" name="Google Shape;26;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 name="Shape 29"/>
        <p:cNvGrpSpPr/>
        <p:nvPr/>
      </p:nvGrpSpPr>
      <p:grpSpPr>
        <a:xfrm>
          <a:off x="0" y="0"/>
          <a:ext cx="0" cy="0"/>
          <a:chOff x="0" y="0"/>
          <a:chExt cx="0" cy="0"/>
        </a:xfrm>
      </p:grpSpPr>
      <p:sp>
        <p:nvSpPr>
          <p:cNvPr id="30" name="Google Shape;30;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1" name="Google Shape;31;p19"/>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2" name="Google Shape;32;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5" name="Shape 35"/>
        <p:cNvGrpSpPr/>
        <p:nvPr/>
      </p:nvGrpSpPr>
      <p:grpSpPr>
        <a:xfrm>
          <a:off x="0" y="0"/>
          <a:ext cx="0" cy="0"/>
          <a:chOff x="0" y="0"/>
          <a:chExt cx="0" cy="0"/>
        </a:xfrm>
      </p:grpSpPr>
      <p:sp>
        <p:nvSpPr>
          <p:cNvPr id="36" name="Google Shape;36;p2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7" name="Google Shape;37;p20"/>
          <p:cNvSpPr/>
          <p:nvPr>
            <p:ph idx="2" type="pic"/>
          </p:nvPr>
        </p:nvSpPr>
        <p:spPr>
          <a:xfrm>
            <a:off x="1792288" y="612775"/>
            <a:ext cx="5486400" cy="4114800"/>
          </a:xfrm>
          <a:prstGeom prst="rect">
            <a:avLst/>
          </a:prstGeom>
          <a:noFill/>
          <a:ln>
            <a:noFill/>
          </a:ln>
        </p:spPr>
      </p:sp>
      <p:sp>
        <p:nvSpPr>
          <p:cNvPr id="38" name="Google Shape;38;p2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39" name="Google Shape;39;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21"/>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4" name="Google Shape;44;p21"/>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100000"/>
              </a:lnSpc>
              <a:spcBef>
                <a:spcPts val="400"/>
              </a:spcBef>
              <a:spcAft>
                <a:spcPts val="0"/>
              </a:spcAft>
              <a:buClr>
                <a:schemeClr val="dk1"/>
              </a:buClr>
              <a:buSzPts val="2000"/>
              <a:buFont typeface="Arial"/>
              <a:buChar char="»"/>
              <a:defRPr sz="2000"/>
            </a:lvl6pPr>
            <a:lvl7pPr indent="-355600" lvl="6" marL="3200400" algn="l">
              <a:lnSpc>
                <a:spcPct val="100000"/>
              </a:lnSpc>
              <a:spcBef>
                <a:spcPts val="400"/>
              </a:spcBef>
              <a:spcAft>
                <a:spcPts val="0"/>
              </a:spcAft>
              <a:buClr>
                <a:schemeClr val="dk1"/>
              </a:buClr>
              <a:buSzPts val="2000"/>
              <a:buFont typeface="Arial"/>
              <a:buChar char="»"/>
              <a:defRPr sz="2000"/>
            </a:lvl7pPr>
            <a:lvl8pPr indent="-355600" lvl="7" marL="3657600" algn="l">
              <a:lnSpc>
                <a:spcPct val="100000"/>
              </a:lnSpc>
              <a:spcBef>
                <a:spcPts val="400"/>
              </a:spcBef>
              <a:spcAft>
                <a:spcPts val="0"/>
              </a:spcAft>
              <a:buClr>
                <a:schemeClr val="dk1"/>
              </a:buClr>
              <a:buSzPts val="2000"/>
              <a:buFont typeface="Arial"/>
              <a:buChar char="»"/>
              <a:defRPr sz="2000"/>
            </a:lvl8pPr>
            <a:lvl9pPr indent="-355600" lvl="8" marL="4114800" algn="l">
              <a:lnSpc>
                <a:spcPct val="100000"/>
              </a:lnSpc>
              <a:spcBef>
                <a:spcPts val="400"/>
              </a:spcBef>
              <a:spcAft>
                <a:spcPts val="0"/>
              </a:spcAft>
              <a:buClr>
                <a:schemeClr val="dk1"/>
              </a:buClr>
              <a:buSzPts val="2000"/>
              <a:buFont typeface="Arial"/>
              <a:buChar char="»"/>
              <a:defRPr sz="2000"/>
            </a:lvl9pPr>
          </a:lstStyle>
          <a:p/>
        </p:txBody>
      </p:sp>
      <p:sp>
        <p:nvSpPr>
          <p:cNvPr id="45" name="Google Shape;45;p21"/>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46" name="Google Shape;46;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5" name="Google Shape;55;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0" name="Google Shape;60;p24"/>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1" name="Google Shape;61;p24"/>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2" name="Google Shape;62;p24"/>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3" name="Google Shape;63;p24"/>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4" name="Google Shape;64;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 name="Shape 67"/>
        <p:cNvGrpSpPr/>
        <p:nvPr/>
      </p:nvGrpSpPr>
      <p:grpSpPr>
        <a:xfrm>
          <a:off x="0" y="0"/>
          <a:ext cx="0" cy="0"/>
          <a:chOff x="0" y="0"/>
          <a:chExt cx="0" cy="0"/>
        </a:xfrm>
      </p:grpSpPr>
      <p:sp>
        <p:nvSpPr>
          <p:cNvPr id="68" name="Google Shape;68;p2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9" name="Google Shape;69;p2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0" name="Google Shape;70;p2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1" name="Google Shape;71;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4" name="Shape 74"/>
        <p:cNvGrpSpPr/>
        <p:nvPr/>
      </p:nvGrpSpPr>
      <p:grpSpPr>
        <a:xfrm>
          <a:off x="0" y="0"/>
          <a:ext cx="0" cy="0"/>
          <a:chOff x="0" y="0"/>
          <a:chExt cx="0" cy="0"/>
        </a:xfrm>
      </p:grpSpPr>
      <p:sp>
        <p:nvSpPr>
          <p:cNvPr id="75" name="Google Shape;75;p26"/>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26"/>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chemeClr val="dk1"/>
              </a:buClr>
              <a:buSzPts val="2000"/>
              <a:buFont typeface="Arial"/>
              <a:buNone/>
              <a:defRPr sz="2000"/>
            </a:lvl1pPr>
            <a:lvl2pPr indent="-228600" lvl="1" marL="914400" algn="l">
              <a:lnSpc>
                <a:spcPct val="100000"/>
              </a:lnSpc>
              <a:spcBef>
                <a:spcPts val="360"/>
              </a:spcBef>
              <a:spcAft>
                <a:spcPts val="0"/>
              </a:spcAft>
              <a:buClr>
                <a:schemeClr val="dk1"/>
              </a:buClr>
              <a:buSzPts val="1800"/>
              <a:buFont typeface="Arial"/>
              <a:buNone/>
              <a:defRPr sz="1800"/>
            </a:lvl2pPr>
            <a:lvl3pPr indent="-228600" lvl="2" marL="1371600" algn="l">
              <a:lnSpc>
                <a:spcPct val="100000"/>
              </a:lnSpc>
              <a:spcBef>
                <a:spcPts val="320"/>
              </a:spcBef>
              <a:spcAft>
                <a:spcPts val="0"/>
              </a:spcAft>
              <a:buClr>
                <a:schemeClr val="dk1"/>
              </a:buClr>
              <a:buSzPts val="1600"/>
              <a:buFont typeface="Arial"/>
              <a:buNone/>
              <a:defRPr sz="1600"/>
            </a:lvl3pPr>
            <a:lvl4pPr indent="-228600" lvl="3" marL="1828800" algn="l">
              <a:lnSpc>
                <a:spcPct val="100000"/>
              </a:lnSpc>
              <a:spcBef>
                <a:spcPts val="280"/>
              </a:spcBef>
              <a:spcAft>
                <a:spcPts val="0"/>
              </a:spcAft>
              <a:buClr>
                <a:schemeClr val="dk1"/>
              </a:buClr>
              <a:buSzPts val="1400"/>
              <a:buFont typeface="Arial"/>
              <a:buNone/>
              <a:defRPr sz="1400"/>
            </a:lvl4pPr>
            <a:lvl5pPr indent="-228600" lvl="4" marL="2286000" algn="l">
              <a:lnSpc>
                <a:spcPct val="100000"/>
              </a:lnSpc>
              <a:spcBef>
                <a:spcPts val="280"/>
              </a:spcBef>
              <a:spcAft>
                <a:spcPts val="0"/>
              </a:spcAft>
              <a:buClr>
                <a:schemeClr val="dk1"/>
              </a:buClr>
              <a:buSzPts val="1400"/>
              <a:buFont typeface="Arial"/>
              <a:buNone/>
              <a:defRPr sz="1400"/>
            </a:lvl5pPr>
            <a:lvl6pPr indent="-228600" lvl="5" marL="2743200" algn="l">
              <a:lnSpc>
                <a:spcPct val="100000"/>
              </a:lnSpc>
              <a:spcBef>
                <a:spcPts val="280"/>
              </a:spcBef>
              <a:spcAft>
                <a:spcPts val="0"/>
              </a:spcAft>
              <a:buClr>
                <a:schemeClr val="dk1"/>
              </a:buClr>
              <a:buSzPts val="1400"/>
              <a:buFont typeface="Arial"/>
              <a:buNone/>
              <a:defRPr sz="1400"/>
            </a:lvl6pPr>
            <a:lvl7pPr indent="-228600" lvl="6" marL="3200400" algn="l">
              <a:lnSpc>
                <a:spcPct val="100000"/>
              </a:lnSpc>
              <a:spcBef>
                <a:spcPts val="280"/>
              </a:spcBef>
              <a:spcAft>
                <a:spcPts val="0"/>
              </a:spcAft>
              <a:buClr>
                <a:schemeClr val="dk1"/>
              </a:buClr>
              <a:buSzPts val="1400"/>
              <a:buFont typeface="Arial"/>
              <a:buNone/>
              <a:defRPr sz="1400"/>
            </a:lvl7pPr>
            <a:lvl8pPr indent="-228600" lvl="7" marL="3657600" algn="l">
              <a:lnSpc>
                <a:spcPct val="100000"/>
              </a:lnSpc>
              <a:spcBef>
                <a:spcPts val="280"/>
              </a:spcBef>
              <a:spcAft>
                <a:spcPts val="0"/>
              </a:spcAft>
              <a:buClr>
                <a:schemeClr val="dk1"/>
              </a:buClr>
              <a:buSzPts val="1400"/>
              <a:buFont typeface="Arial"/>
              <a:buNone/>
              <a:defRPr sz="1400"/>
            </a:lvl8pPr>
            <a:lvl9pPr indent="-228600" lvl="8" marL="4114800" algn="l">
              <a:lnSpc>
                <a:spcPct val="100000"/>
              </a:lnSpc>
              <a:spcBef>
                <a:spcPts val="280"/>
              </a:spcBef>
              <a:spcAft>
                <a:spcPts val="0"/>
              </a:spcAft>
              <a:buClr>
                <a:schemeClr val="dk1"/>
              </a:buClr>
              <a:buSzPts val="1400"/>
              <a:buFont typeface="Arial"/>
              <a:buNone/>
              <a:defRPr sz="1400"/>
            </a:lvl9pPr>
          </a:lstStyle>
          <a:p/>
        </p:txBody>
      </p:sp>
      <p:sp>
        <p:nvSpPr>
          <p:cNvPr id="77" name="Google Shape;77;p2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D694"/>
        </a:solidFill>
      </p:bgPr>
    </p:bg>
    <p:spTree>
      <p:nvGrpSpPr>
        <p:cNvPr id="5" name="Shape 5"/>
        <p:cNvGrpSpPr/>
        <p:nvPr/>
      </p:nvGrpSpPr>
      <p:grpSpPr>
        <a:xfrm>
          <a:off x="0" y="0"/>
          <a:ext cx="0" cy="0"/>
          <a:chOff x="0" y="0"/>
          <a:chExt cx="0" cy="0"/>
        </a:xfrm>
      </p:grpSpPr>
      <p:sp>
        <p:nvSpPr>
          <p:cNvPr id="6" name="Google Shape;6;p1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7" name="Google Shape;7;p1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8" name="Google Shape;8;p1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9" name="Google Shape;9;p1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10" name="Google Shape;10;p1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jpg"/><Relationship Id="rId6"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4.png"/><Relationship Id="rId4" Type="http://schemas.openxmlformats.org/officeDocument/2006/relationships/hyperlink" Target="https://www.mrisborough.bucks.sch.uk/" TargetMode="External"/><Relationship Id="rId5" Type="http://schemas.openxmlformats.org/officeDocument/2006/relationships/hyperlink" Target="https://www.mrisborough.bucks.sch.uk/falcons/"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83" name="Shape 83"/>
        <p:cNvGrpSpPr/>
        <p:nvPr/>
      </p:nvGrpSpPr>
      <p:grpSpPr>
        <a:xfrm>
          <a:off x="0" y="0"/>
          <a:ext cx="0" cy="0"/>
          <a:chOff x="0" y="0"/>
          <a:chExt cx="0" cy="0"/>
        </a:xfrm>
      </p:grpSpPr>
      <p:pic>
        <p:nvPicPr>
          <p:cNvPr descr="blackboard" id="84" name="Google Shape;84;p1"/>
          <p:cNvPicPr preferRelativeResize="0"/>
          <p:nvPr/>
        </p:nvPicPr>
        <p:blipFill rotWithShape="1">
          <a:blip r:embed="rId3">
            <a:alphaModFix/>
          </a:blip>
          <a:srcRect b="0" l="0" r="0" t="0"/>
          <a:stretch/>
        </p:blipFill>
        <p:spPr>
          <a:xfrm>
            <a:off x="179387" y="214310"/>
            <a:ext cx="8785225" cy="5832475"/>
          </a:xfrm>
          <a:prstGeom prst="rect">
            <a:avLst/>
          </a:prstGeom>
          <a:noFill/>
          <a:ln>
            <a:noFill/>
          </a:ln>
        </p:spPr>
      </p:pic>
      <p:sp>
        <p:nvSpPr>
          <p:cNvPr id="85" name="Google Shape;85;p1"/>
          <p:cNvSpPr txBox="1"/>
          <p:nvPr>
            <p:ph type="ctrTitle"/>
          </p:nvPr>
        </p:nvSpPr>
        <p:spPr>
          <a:xfrm>
            <a:off x="685799" y="858836"/>
            <a:ext cx="7772400" cy="14700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6000"/>
              <a:buFont typeface="Arial"/>
              <a:buNone/>
            </a:pPr>
            <a:r>
              <a:rPr b="1" i="0" lang="en-US" sz="5400" u="sng">
                <a:solidFill>
                  <a:srgbClr val="FFFF00"/>
                </a:solidFill>
                <a:latin typeface="Century Gothic"/>
                <a:ea typeface="Century Gothic"/>
                <a:cs typeface="Century Gothic"/>
                <a:sym typeface="Century Gothic"/>
              </a:rPr>
              <a:t>Meet the Teachers!</a:t>
            </a:r>
            <a:r>
              <a:rPr b="1" i="0" lang="en-US" sz="5400" u="none">
                <a:solidFill>
                  <a:srgbClr val="FFFF00"/>
                </a:solidFill>
                <a:latin typeface="Arial"/>
                <a:ea typeface="Arial"/>
                <a:cs typeface="Arial"/>
                <a:sym typeface="Arial"/>
              </a:rPr>
              <a:t> </a:t>
            </a:r>
            <a:endParaRPr sz="4000"/>
          </a:p>
        </p:txBody>
      </p:sp>
      <p:sp>
        <p:nvSpPr>
          <p:cNvPr id="86" name="Google Shape;86;p1"/>
          <p:cNvSpPr txBox="1"/>
          <p:nvPr>
            <p:ph idx="1" type="subTitle"/>
          </p:nvPr>
        </p:nvSpPr>
        <p:spPr>
          <a:xfrm>
            <a:off x="1605064" y="2708275"/>
            <a:ext cx="6089515" cy="1317900"/>
          </a:xfrm>
          <a:prstGeom prst="rect">
            <a:avLst/>
          </a:prstGeom>
          <a:noFill/>
          <a:ln>
            <a:noFill/>
          </a:ln>
        </p:spPr>
        <p:txBody>
          <a:bodyPr anchorCtr="0" anchor="t" bIns="45700" lIns="91425" spcFirstLastPara="1" rIns="91425" wrap="square" tIns="45700">
            <a:noAutofit/>
          </a:bodyPr>
          <a:lstStyle/>
          <a:p>
            <a:pPr indent="0" lvl="0" marL="0" rtl="0" algn="ctr">
              <a:lnSpc>
                <a:spcPct val="80000"/>
              </a:lnSpc>
              <a:spcBef>
                <a:spcPts val="0"/>
              </a:spcBef>
              <a:spcAft>
                <a:spcPts val="0"/>
              </a:spcAft>
              <a:buClr>
                <a:schemeClr val="lt1"/>
              </a:buClr>
              <a:buSzPts val="4400"/>
              <a:buFont typeface="Arial"/>
              <a:buNone/>
            </a:pPr>
            <a:r>
              <a:rPr b="1" lang="en-US" sz="4000">
                <a:solidFill>
                  <a:schemeClr val="lt1"/>
                </a:solidFill>
                <a:latin typeface="Century Gothic"/>
                <a:ea typeface="Century Gothic"/>
                <a:cs typeface="Century Gothic"/>
                <a:sym typeface="Century Gothic"/>
              </a:rPr>
              <a:t>Mr Mullen &amp; Mrs Gibbins</a:t>
            </a:r>
            <a:endParaRPr sz="2800">
              <a:latin typeface="Century Gothic"/>
              <a:ea typeface="Century Gothic"/>
              <a:cs typeface="Century Gothic"/>
              <a:sym typeface="Century Gothic"/>
            </a:endParaRPr>
          </a:p>
          <a:p>
            <a:pPr indent="0" lvl="0" marL="0" rtl="0" algn="ctr">
              <a:lnSpc>
                <a:spcPct val="80000"/>
              </a:lnSpc>
              <a:spcBef>
                <a:spcPts val="360"/>
              </a:spcBef>
              <a:spcAft>
                <a:spcPts val="0"/>
              </a:spcAft>
              <a:buClr>
                <a:schemeClr val="dk1"/>
              </a:buClr>
              <a:buSzPts val="1800"/>
              <a:buFont typeface="Arial"/>
              <a:buNone/>
            </a:pPr>
            <a:r>
              <a:t/>
            </a:r>
            <a:endParaRPr b="0" i="0" sz="1800" u="none">
              <a:solidFill>
                <a:schemeClr val="lt1"/>
              </a:solidFill>
              <a:latin typeface="Arial"/>
              <a:ea typeface="Arial"/>
              <a:cs typeface="Arial"/>
              <a:sym typeface="Arial"/>
            </a:endParaRPr>
          </a:p>
          <a:p>
            <a:pPr indent="0" lvl="0" marL="0" rtl="0" algn="ctr">
              <a:lnSpc>
                <a:spcPct val="80000"/>
              </a:lnSpc>
              <a:spcBef>
                <a:spcPts val="720"/>
              </a:spcBef>
              <a:spcAft>
                <a:spcPts val="0"/>
              </a:spcAft>
              <a:buClr>
                <a:schemeClr val="lt1"/>
              </a:buClr>
              <a:buSzPts val="3600"/>
              <a:buFont typeface="Arial"/>
              <a:buNone/>
            </a:pPr>
            <a:r>
              <a:rPr lang="en-US" sz="2400">
                <a:solidFill>
                  <a:schemeClr val="lt1"/>
                </a:solidFill>
                <a:latin typeface="Century Gothic"/>
                <a:ea typeface="Century Gothic"/>
                <a:cs typeface="Century Gothic"/>
                <a:sym typeface="Century Gothic"/>
              </a:rPr>
              <a:t>Mrs Nish, Mrs Jackson, Mrs Clarke &amp; </a:t>
            </a:r>
            <a:endParaRPr/>
          </a:p>
          <a:p>
            <a:pPr indent="0" lvl="0" marL="0" rtl="0" algn="ctr">
              <a:lnSpc>
                <a:spcPct val="80000"/>
              </a:lnSpc>
              <a:spcBef>
                <a:spcPts val="720"/>
              </a:spcBef>
              <a:spcAft>
                <a:spcPts val="0"/>
              </a:spcAft>
              <a:buClr>
                <a:schemeClr val="lt1"/>
              </a:buClr>
              <a:buSzPts val="3600"/>
              <a:buFont typeface="Arial"/>
              <a:buNone/>
            </a:pPr>
            <a:r>
              <a:rPr lang="en-US" sz="2400">
                <a:solidFill>
                  <a:schemeClr val="lt1"/>
                </a:solidFill>
                <a:latin typeface="Century Gothic"/>
                <a:ea typeface="Century Gothic"/>
                <a:cs typeface="Century Gothic"/>
                <a:sym typeface="Century Gothic"/>
              </a:rPr>
              <a:t>Mrs Dales will also be working to </a:t>
            </a:r>
            <a:endParaRPr/>
          </a:p>
          <a:p>
            <a:pPr indent="0" lvl="0" marL="0" rtl="0" algn="ctr">
              <a:lnSpc>
                <a:spcPct val="80000"/>
              </a:lnSpc>
              <a:spcBef>
                <a:spcPts val="720"/>
              </a:spcBef>
              <a:spcAft>
                <a:spcPts val="0"/>
              </a:spcAft>
              <a:buClr>
                <a:schemeClr val="lt1"/>
              </a:buClr>
              <a:buSzPts val="3600"/>
              <a:buFont typeface="Arial"/>
              <a:buNone/>
            </a:pPr>
            <a:r>
              <a:rPr lang="en-US" sz="2400">
                <a:solidFill>
                  <a:schemeClr val="lt1"/>
                </a:solidFill>
                <a:latin typeface="Century Gothic"/>
                <a:ea typeface="Century Gothic"/>
                <a:cs typeface="Century Gothic"/>
                <a:sym typeface="Century Gothic"/>
              </a:rPr>
              <a:t>support Year 5.</a:t>
            </a:r>
            <a:endParaRPr sz="2000">
              <a:latin typeface="Century Gothic"/>
              <a:ea typeface="Century Gothic"/>
              <a:cs typeface="Century Gothic"/>
              <a:sym typeface="Century Gothic"/>
            </a:endParaRPr>
          </a:p>
        </p:txBody>
      </p:sp>
      <p:pic>
        <p:nvPicPr>
          <p:cNvPr id="87" name="Google Shape;87;p1"/>
          <p:cNvPicPr preferRelativeResize="0"/>
          <p:nvPr/>
        </p:nvPicPr>
        <p:blipFill rotWithShape="1">
          <a:blip r:embed="rId4">
            <a:alphaModFix/>
          </a:blip>
          <a:srcRect b="0" l="0" r="0" t="0"/>
          <a:stretch/>
        </p:blipFill>
        <p:spPr>
          <a:xfrm>
            <a:off x="7772400" y="620712"/>
            <a:ext cx="979487" cy="973137"/>
          </a:xfrm>
          <a:prstGeom prst="rect">
            <a:avLst/>
          </a:prstGeom>
          <a:noFill/>
          <a:ln>
            <a:noFill/>
          </a:ln>
        </p:spPr>
      </p:pic>
      <p:pic>
        <p:nvPicPr>
          <p:cNvPr id="88" name="Google Shape;88;p1"/>
          <p:cNvPicPr preferRelativeResize="0"/>
          <p:nvPr/>
        </p:nvPicPr>
        <p:blipFill rotWithShape="1">
          <a:blip r:embed="rId5">
            <a:alphaModFix/>
          </a:blip>
          <a:srcRect b="0" l="0" r="0" t="0"/>
          <a:stretch/>
        </p:blipFill>
        <p:spPr>
          <a:xfrm>
            <a:off x="7503318" y="4026175"/>
            <a:ext cx="1371600" cy="1819275"/>
          </a:xfrm>
          <a:prstGeom prst="rect">
            <a:avLst/>
          </a:prstGeom>
          <a:noFill/>
          <a:ln>
            <a:noFill/>
          </a:ln>
        </p:spPr>
      </p:pic>
      <p:pic>
        <p:nvPicPr>
          <p:cNvPr id="89" name="Google Shape;89;p1"/>
          <p:cNvPicPr preferRelativeResize="0"/>
          <p:nvPr/>
        </p:nvPicPr>
        <p:blipFill rotWithShape="1">
          <a:blip r:embed="rId6">
            <a:alphaModFix/>
          </a:blip>
          <a:srcRect b="0" l="15542" r="15127" t="0"/>
          <a:stretch/>
        </p:blipFill>
        <p:spPr>
          <a:xfrm>
            <a:off x="269082" y="4173167"/>
            <a:ext cx="1562879" cy="167228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93" name="Shape 93"/>
        <p:cNvGrpSpPr/>
        <p:nvPr/>
      </p:nvGrpSpPr>
      <p:grpSpPr>
        <a:xfrm>
          <a:off x="0" y="0"/>
          <a:ext cx="0" cy="0"/>
          <a:chOff x="0" y="0"/>
          <a:chExt cx="0" cy="0"/>
        </a:xfrm>
      </p:grpSpPr>
      <p:pic>
        <p:nvPicPr>
          <p:cNvPr descr="blackboard" id="94" name="Google Shape;94;p2"/>
          <p:cNvPicPr preferRelativeResize="0"/>
          <p:nvPr>
            <p:ph idx="1" type="body"/>
          </p:nvPr>
        </p:nvPicPr>
        <p:blipFill rotWithShape="1">
          <a:blip r:embed="rId3">
            <a:alphaModFix/>
          </a:blip>
          <a:srcRect b="0" l="0" r="0" t="0"/>
          <a:stretch/>
        </p:blipFill>
        <p:spPr>
          <a:xfrm>
            <a:off x="323850" y="165101"/>
            <a:ext cx="8496300" cy="5640387"/>
          </a:xfrm>
          <a:prstGeom prst="rect">
            <a:avLst/>
          </a:prstGeom>
          <a:noFill/>
          <a:ln>
            <a:noFill/>
          </a:ln>
        </p:spPr>
      </p:pic>
      <p:sp>
        <p:nvSpPr>
          <p:cNvPr id="95" name="Google Shape;95;p2"/>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Timetable </a:t>
            </a:r>
            <a:br>
              <a:rPr b="1" i="0" lang="en-US" sz="4000" u="sng">
                <a:solidFill>
                  <a:srgbClr val="FFFF00"/>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96" name="Google Shape;96;p2"/>
          <p:cNvSpPr txBox="1"/>
          <p:nvPr/>
        </p:nvSpPr>
        <p:spPr>
          <a:xfrm>
            <a:off x="684212" y="1341437"/>
            <a:ext cx="7775575" cy="5222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pic>
        <p:nvPicPr>
          <p:cNvPr id="97" name="Google Shape;97;p2"/>
          <p:cNvPicPr preferRelativeResize="0"/>
          <p:nvPr/>
        </p:nvPicPr>
        <p:blipFill rotWithShape="1">
          <a:blip r:embed="rId4">
            <a:alphaModFix/>
          </a:blip>
          <a:srcRect b="17565" l="23405" r="23511" t="31636"/>
          <a:stretch/>
        </p:blipFill>
        <p:spPr>
          <a:xfrm>
            <a:off x="684212" y="1052511"/>
            <a:ext cx="7775575" cy="418542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01" name="Shape 101"/>
        <p:cNvGrpSpPr/>
        <p:nvPr/>
      </p:nvGrpSpPr>
      <p:grpSpPr>
        <a:xfrm>
          <a:off x="0" y="0"/>
          <a:ext cx="0" cy="0"/>
          <a:chOff x="0" y="0"/>
          <a:chExt cx="0" cy="0"/>
        </a:xfrm>
      </p:grpSpPr>
      <p:pic>
        <p:nvPicPr>
          <p:cNvPr descr="blackboard" id="102" name="Google Shape;102;p3"/>
          <p:cNvPicPr preferRelativeResize="0"/>
          <p:nvPr>
            <p:ph idx="1" type="body"/>
          </p:nvPr>
        </p:nvPicPr>
        <p:blipFill rotWithShape="1">
          <a:blip r:embed="rId3">
            <a:alphaModFix/>
          </a:blip>
          <a:srcRect b="0" l="0" r="0" t="0"/>
          <a:stretch/>
        </p:blipFill>
        <p:spPr>
          <a:xfrm>
            <a:off x="323850" y="188912"/>
            <a:ext cx="8496300" cy="5976900"/>
          </a:xfrm>
          <a:prstGeom prst="rect">
            <a:avLst/>
          </a:prstGeom>
          <a:noFill/>
          <a:ln>
            <a:noFill/>
          </a:ln>
        </p:spPr>
      </p:pic>
      <p:sp>
        <p:nvSpPr>
          <p:cNvPr id="103" name="Google Shape;103;p3"/>
          <p:cNvSpPr txBox="1"/>
          <p:nvPr>
            <p:ph type="title"/>
          </p:nvPr>
        </p:nvSpPr>
        <p:spPr>
          <a:xfrm>
            <a:off x="457200" y="460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Trips and Visitors</a:t>
            </a:r>
            <a:br>
              <a:rPr b="1" i="0" lang="en-US" sz="4000" u="sng">
                <a:solidFill>
                  <a:srgbClr val="CCFFCC"/>
                </a:solidFill>
                <a:latin typeface="Arial"/>
                <a:ea typeface="Arial"/>
                <a:cs typeface="Arial"/>
                <a:sym typeface="Arial"/>
              </a:rPr>
            </a:br>
            <a:endParaRPr/>
          </a:p>
        </p:txBody>
      </p:sp>
      <p:sp>
        <p:nvSpPr>
          <p:cNvPr id="104" name="Google Shape;104;p3"/>
          <p:cNvSpPr txBox="1"/>
          <p:nvPr/>
        </p:nvSpPr>
        <p:spPr>
          <a:xfrm>
            <a:off x="758757" y="1336700"/>
            <a:ext cx="7626485" cy="368130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Clr>
                <a:srgbClr val="000000"/>
              </a:buClr>
              <a:buSzPts val="2400"/>
              <a:buFont typeface="Arial"/>
              <a:buNone/>
            </a:pPr>
            <a:r>
              <a:rPr b="0" i="0" lang="en-US" sz="2400" u="none" cap="none" strike="noStrike">
                <a:solidFill>
                  <a:schemeClr val="lt1"/>
                </a:solidFill>
                <a:latin typeface="Century Gothic"/>
                <a:ea typeface="Century Gothic"/>
                <a:cs typeface="Century Gothic"/>
                <a:sym typeface="Century Gothic"/>
              </a:rPr>
              <a:t>We are hoping to plan some exciting visits both inside and outside school to extend our learning and to bring our topics alive! Our proposed plan is as follows but is subject to availability:</a:t>
            </a:r>
            <a:endParaRPr b="0" i="0" sz="2400" u="none" cap="none" strike="noStrike">
              <a:solidFill>
                <a:schemeClr val="lt1"/>
              </a:solidFill>
              <a:latin typeface="Century Gothic"/>
              <a:ea typeface="Century Gothic"/>
              <a:cs typeface="Century Gothic"/>
              <a:sym typeface="Century Gothic"/>
            </a:endParaRPr>
          </a:p>
          <a:p>
            <a:pPr indent="0" lvl="0" marL="0" marR="0" rtl="0" algn="ctr">
              <a:lnSpc>
                <a:spcPct val="90000"/>
              </a:lnSpc>
              <a:spcBef>
                <a:spcPts val="0"/>
              </a:spcBef>
              <a:spcAft>
                <a:spcPts val="0"/>
              </a:spcAft>
              <a:buClr>
                <a:srgbClr val="000000"/>
              </a:buClr>
              <a:buSzPts val="2400"/>
              <a:buFont typeface="Arial"/>
              <a:buNone/>
            </a:pPr>
            <a:r>
              <a:t/>
            </a:r>
            <a:endParaRPr b="0" i="0" sz="2400" u="none" cap="none" strike="noStrike">
              <a:solidFill>
                <a:schemeClr val="lt1"/>
              </a:solidFill>
              <a:latin typeface="Century Gothic"/>
              <a:ea typeface="Century Gothic"/>
              <a:cs typeface="Century Gothic"/>
              <a:sym typeface="Century Gothic"/>
            </a:endParaRPr>
          </a:p>
          <a:p>
            <a:pPr indent="0" lvl="0" marL="0" marR="0" rtl="0" algn="ctr">
              <a:lnSpc>
                <a:spcPct val="90000"/>
              </a:lnSpc>
              <a:spcBef>
                <a:spcPts val="0"/>
              </a:spcBef>
              <a:spcAft>
                <a:spcPts val="0"/>
              </a:spcAft>
              <a:buClr>
                <a:srgbClr val="000000"/>
              </a:buClr>
              <a:buSzPts val="2400"/>
              <a:buFont typeface="Arial"/>
              <a:buNone/>
            </a:pPr>
            <a:r>
              <a:rPr b="0" i="0" lang="en-US" sz="2400" u="none" cap="none" strike="noStrike">
                <a:solidFill>
                  <a:schemeClr val="lt1"/>
                </a:solidFill>
                <a:latin typeface="Century Gothic"/>
                <a:ea typeface="Century Gothic"/>
                <a:cs typeface="Century Gothic"/>
                <a:sym typeface="Century Gothic"/>
              </a:rPr>
              <a:t>Autumn Term – Chiltern Rangers Whiteleaf Cross &amp; Local Churches</a:t>
            </a:r>
            <a:endParaRPr b="0" i="0" sz="2400" u="none" cap="none" strike="noStrike">
              <a:solidFill>
                <a:schemeClr val="lt1"/>
              </a:solidFill>
              <a:latin typeface="Century Gothic"/>
              <a:ea typeface="Century Gothic"/>
              <a:cs typeface="Century Gothic"/>
              <a:sym typeface="Century Gothic"/>
            </a:endParaRPr>
          </a:p>
          <a:p>
            <a:pPr indent="0" lvl="0" marL="0" marR="0" rtl="0" algn="ctr">
              <a:lnSpc>
                <a:spcPct val="90000"/>
              </a:lnSpc>
              <a:spcBef>
                <a:spcPts val="0"/>
              </a:spcBef>
              <a:spcAft>
                <a:spcPts val="0"/>
              </a:spcAft>
              <a:buClr>
                <a:srgbClr val="000000"/>
              </a:buClr>
              <a:buSzPts val="2400"/>
              <a:buFont typeface="Arial"/>
              <a:buNone/>
            </a:pPr>
            <a:r>
              <a:t/>
            </a:r>
            <a:endParaRPr b="0" i="0" sz="2400" u="none" cap="none" strike="noStrike">
              <a:solidFill>
                <a:schemeClr val="lt1"/>
              </a:solidFill>
              <a:latin typeface="Century Gothic"/>
              <a:ea typeface="Century Gothic"/>
              <a:cs typeface="Century Gothic"/>
              <a:sym typeface="Century Gothic"/>
            </a:endParaRPr>
          </a:p>
          <a:p>
            <a:pPr indent="0" lvl="0" marL="0" marR="0" rtl="0" algn="ctr">
              <a:lnSpc>
                <a:spcPct val="90000"/>
              </a:lnSpc>
              <a:spcBef>
                <a:spcPts val="0"/>
              </a:spcBef>
              <a:spcAft>
                <a:spcPts val="0"/>
              </a:spcAft>
              <a:buClr>
                <a:srgbClr val="000000"/>
              </a:buClr>
              <a:buSzPts val="2400"/>
              <a:buFont typeface="Arial"/>
              <a:buNone/>
            </a:pPr>
            <a:r>
              <a:rPr b="0" i="0" lang="en-US" sz="2400" u="none" cap="none" strike="noStrike">
                <a:solidFill>
                  <a:schemeClr val="lt1"/>
                </a:solidFill>
                <a:latin typeface="Century Gothic"/>
                <a:ea typeface="Century Gothic"/>
                <a:cs typeface="Century Gothic"/>
                <a:sym typeface="Century Gothic"/>
              </a:rPr>
              <a:t>Spring Term – Energise</a:t>
            </a:r>
            <a:endParaRPr b="0" i="0" sz="2400" u="none" cap="none" strike="noStrike">
              <a:solidFill>
                <a:schemeClr val="lt1"/>
              </a:solidFill>
              <a:latin typeface="Century Gothic"/>
              <a:ea typeface="Century Gothic"/>
              <a:cs typeface="Century Gothic"/>
              <a:sym typeface="Century Gothic"/>
            </a:endParaRPr>
          </a:p>
          <a:p>
            <a:pPr indent="0" lvl="0" marL="0" marR="0" rtl="0" algn="ctr">
              <a:lnSpc>
                <a:spcPct val="90000"/>
              </a:lnSpc>
              <a:spcBef>
                <a:spcPts val="0"/>
              </a:spcBef>
              <a:spcAft>
                <a:spcPts val="0"/>
              </a:spcAft>
              <a:buClr>
                <a:srgbClr val="000000"/>
              </a:buClr>
              <a:buSzPts val="2400"/>
              <a:buFont typeface="Arial"/>
              <a:buNone/>
            </a:pPr>
            <a:r>
              <a:t/>
            </a:r>
            <a:endParaRPr b="0" i="0" sz="2400" u="none" cap="none" strike="noStrike">
              <a:solidFill>
                <a:schemeClr val="lt1"/>
              </a:solidFill>
              <a:latin typeface="Century Gothic"/>
              <a:ea typeface="Century Gothic"/>
              <a:cs typeface="Century Gothic"/>
              <a:sym typeface="Century Gothic"/>
            </a:endParaRPr>
          </a:p>
          <a:p>
            <a:pPr indent="0" lvl="0" marL="0" marR="0" rtl="0" algn="ctr">
              <a:lnSpc>
                <a:spcPct val="90000"/>
              </a:lnSpc>
              <a:spcBef>
                <a:spcPts val="0"/>
              </a:spcBef>
              <a:spcAft>
                <a:spcPts val="0"/>
              </a:spcAft>
              <a:buClr>
                <a:srgbClr val="000000"/>
              </a:buClr>
              <a:buSzPts val="2400"/>
              <a:buFont typeface="Arial"/>
              <a:buNone/>
            </a:pPr>
            <a:r>
              <a:rPr b="0" i="0" lang="en-US" sz="2400" u="none" cap="none" strike="noStrike">
                <a:solidFill>
                  <a:schemeClr val="lt1"/>
                </a:solidFill>
                <a:latin typeface="Century Gothic"/>
                <a:ea typeface="Century Gothic"/>
                <a:cs typeface="Century Gothic"/>
                <a:sym typeface="Century Gothic"/>
              </a:rPr>
              <a:t>Summer Term – Science Oxford</a:t>
            </a:r>
            <a:endParaRPr b="0" i="0" sz="2400" u="none" cap="none" strike="noStrike">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08" name="Shape 108"/>
        <p:cNvGrpSpPr/>
        <p:nvPr/>
      </p:nvGrpSpPr>
      <p:grpSpPr>
        <a:xfrm>
          <a:off x="0" y="0"/>
          <a:ext cx="0" cy="0"/>
          <a:chOff x="0" y="0"/>
          <a:chExt cx="0" cy="0"/>
        </a:xfrm>
      </p:grpSpPr>
      <p:pic>
        <p:nvPicPr>
          <p:cNvPr descr="blackboard" id="109" name="Google Shape;109;p4"/>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10" name="Google Shape;110;p4"/>
          <p:cNvSpPr txBox="1"/>
          <p:nvPr>
            <p:ph type="title"/>
          </p:nvPr>
        </p:nvSpPr>
        <p:spPr>
          <a:xfrm>
            <a:off x="468312" y="333376"/>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Reading</a:t>
            </a:r>
            <a:endParaRPr>
              <a:latin typeface="Century Gothic"/>
              <a:ea typeface="Century Gothic"/>
              <a:cs typeface="Century Gothic"/>
              <a:sym typeface="Century Gothic"/>
            </a:endParaRPr>
          </a:p>
        </p:txBody>
      </p:sp>
      <p:sp>
        <p:nvSpPr>
          <p:cNvPr id="111" name="Google Shape;111;p4"/>
          <p:cNvSpPr txBox="1"/>
          <p:nvPr>
            <p:ph idx="1" type="body"/>
          </p:nvPr>
        </p:nvSpPr>
        <p:spPr>
          <a:xfrm>
            <a:off x="468312" y="1292799"/>
            <a:ext cx="8229600" cy="4525962"/>
          </a:xfrm>
          <a:prstGeom prst="rect">
            <a:avLst/>
          </a:prstGeom>
          <a:noFill/>
          <a:ln>
            <a:noFill/>
          </a:ln>
        </p:spPr>
        <p:txBody>
          <a:bodyPr anchorCtr="0" anchor="t" bIns="45700" lIns="91425" spcFirstLastPara="1" rIns="91425" wrap="square" tIns="45700">
            <a:noAutofit/>
          </a:bodyPr>
          <a:lstStyle/>
          <a:p>
            <a:pPr indent="-311150" lvl="0" marL="342900" rtl="0" algn="l">
              <a:lnSpc>
                <a:spcPct val="90000"/>
              </a:lnSpc>
              <a:spcBef>
                <a:spcPts val="0"/>
              </a:spcBef>
              <a:spcAft>
                <a:spcPts val="0"/>
              </a:spcAft>
              <a:buClr>
                <a:schemeClr val="lt1"/>
              </a:buClr>
              <a:buSzPts val="2300"/>
              <a:buFont typeface="Arial"/>
              <a:buChar char="•"/>
            </a:pPr>
            <a:r>
              <a:rPr b="0" i="0" lang="en-US" sz="2200" u="none">
                <a:solidFill>
                  <a:schemeClr val="lt1"/>
                </a:solidFill>
                <a:latin typeface="Century Gothic"/>
                <a:ea typeface="Century Gothic"/>
                <a:cs typeface="Century Gothic"/>
                <a:sym typeface="Century Gothic"/>
              </a:rPr>
              <a:t>Your child will learn reading skills during </a:t>
            </a:r>
            <a:r>
              <a:rPr lang="en-US" sz="2200">
                <a:solidFill>
                  <a:schemeClr val="lt1"/>
                </a:solidFill>
                <a:latin typeface="Century Gothic"/>
                <a:ea typeface="Century Gothic"/>
                <a:cs typeface="Century Gothic"/>
                <a:sym typeface="Century Gothic"/>
              </a:rPr>
              <a:t>Whole Class R</a:t>
            </a:r>
            <a:r>
              <a:rPr b="0" i="0" lang="en-US" sz="2200" u="none">
                <a:solidFill>
                  <a:schemeClr val="lt1"/>
                </a:solidFill>
                <a:latin typeface="Century Gothic"/>
                <a:ea typeface="Century Gothic"/>
                <a:cs typeface="Century Gothic"/>
                <a:sym typeface="Century Gothic"/>
              </a:rPr>
              <a:t>eading sessions in class.  </a:t>
            </a:r>
            <a:endParaRPr sz="2200">
              <a:latin typeface="Century Gothic"/>
              <a:ea typeface="Century Gothic"/>
              <a:cs typeface="Century Gothic"/>
              <a:sym typeface="Century Gothic"/>
            </a:endParaRPr>
          </a:p>
          <a:p>
            <a:pPr indent="-165100" lvl="0" marL="342900" rtl="0" algn="l">
              <a:lnSpc>
                <a:spcPct val="90000"/>
              </a:lnSpc>
              <a:spcBef>
                <a:spcPts val="560"/>
              </a:spcBef>
              <a:spcAft>
                <a:spcPts val="0"/>
              </a:spcAft>
              <a:buClr>
                <a:schemeClr val="dk1"/>
              </a:buClr>
              <a:buSzPts val="2800"/>
              <a:buFont typeface="Arial"/>
              <a:buNone/>
            </a:pPr>
            <a:r>
              <a:t/>
            </a:r>
            <a:endParaRPr b="0" i="0" sz="2200" u="none">
              <a:solidFill>
                <a:schemeClr val="lt1"/>
              </a:solidFill>
              <a:latin typeface="Century Gothic"/>
              <a:ea typeface="Century Gothic"/>
              <a:cs typeface="Century Gothic"/>
              <a:sym typeface="Century Gothic"/>
            </a:endParaRPr>
          </a:p>
          <a:p>
            <a:pPr indent="-311150" lvl="0" marL="342900" rtl="0" algn="l">
              <a:lnSpc>
                <a:spcPct val="90000"/>
              </a:lnSpc>
              <a:spcBef>
                <a:spcPts val="560"/>
              </a:spcBef>
              <a:spcAft>
                <a:spcPts val="0"/>
              </a:spcAft>
              <a:buClr>
                <a:schemeClr val="lt1"/>
              </a:buClr>
              <a:buSzPts val="2300"/>
              <a:buFont typeface="Arial"/>
              <a:buChar char="•"/>
            </a:pPr>
            <a:r>
              <a:rPr b="0" i="0" lang="en-US" sz="2200" u="none">
                <a:solidFill>
                  <a:schemeClr val="lt1"/>
                </a:solidFill>
                <a:latin typeface="Century Gothic"/>
                <a:ea typeface="Century Gothic"/>
                <a:cs typeface="Century Gothic"/>
                <a:sym typeface="Century Gothic"/>
              </a:rPr>
              <a:t>To encourage the children to read for pleasure we will read a class novel each day. </a:t>
            </a:r>
            <a:endParaRPr sz="2200">
              <a:latin typeface="Century Gothic"/>
              <a:ea typeface="Century Gothic"/>
              <a:cs typeface="Century Gothic"/>
              <a:sym typeface="Century Gothic"/>
            </a:endParaRPr>
          </a:p>
          <a:p>
            <a:pPr indent="-165100" lvl="0" marL="342900" rtl="0" algn="l">
              <a:lnSpc>
                <a:spcPct val="90000"/>
              </a:lnSpc>
              <a:spcBef>
                <a:spcPts val="560"/>
              </a:spcBef>
              <a:spcAft>
                <a:spcPts val="0"/>
              </a:spcAft>
              <a:buClr>
                <a:schemeClr val="dk1"/>
              </a:buClr>
              <a:buSzPts val="2800"/>
              <a:buFont typeface="Arial"/>
              <a:buNone/>
            </a:pPr>
            <a:r>
              <a:t/>
            </a:r>
            <a:endParaRPr b="0" i="0" sz="2200" u="none">
              <a:solidFill>
                <a:schemeClr val="lt1"/>
              </a:solidFill>
              <a:latin typeface="Century Gothic"/>
              <a:ea typeface="Century Gothic"/>
              <a:cs typeface="Century Gothic"/>
              <a:sym typeface="Century Gothic"/>
            </a:endParaRPr>
          </a:p>
          <a:p>
            <a:pPr indent="-311150" lvl="0" marL="342900" rtl="0" algn="l">
              <a:lnSpc>
                <a:spcPct val="90000"/>
              </a:lnSpc>
              <a:spcBef>
                <a:spcPts val="560"/>
              </a:spcBef>
              <a:spcAft>
                <a:spcPts val="0"/>
              </a:spcAft>
              <a:buClr>
                <a:schemeClr val="lt1"/>
              </a:buClr>
              <a:buSzPts val="2300"/>
              <a:buFont typeface="Arial"/>
              <a:buChar char="•"/>
            </a:pPr>
            <a:r>
              <a:rPr b="0" i="0" lang="en-US" sz="2200" u="none">
                <a:solidFill>
                  <a:schemeClr val="lt1"/>
                </a:solidFill>
                <a:latin typeface="Century Gothic"/>
                <a:ea typeface="Century Gothic"/>
                <a:cs typeface="Century Gothic"/>
                <a:sym typeface="Century Gothic"/>
              </a:rPr>
              <a:t>These are skills which will then be practiced at home.  We want children to enjoy reading and sharing books with you!</a:t>
            </a:r>
            <a:endParaRPr sz="2200">
              <a:solidFill>
                <a:schemeClr val="lt1"/>
              </a:solidFill>
              <a:latin typeface="Century Gothic"/>
              <a:ea typeface="Century Gothic"/>
              <a:cs typeface="Century Gothic"/>
              <a:sym typeface="Century Gothic"/>
            </a:endParaRPr>
          </a:p>
          <a:p>
            <a:pPr indent="0" lvl="0" marL="0" rtl="0" algn="l">
              <a:lnSpc>
                <a:spcPct val="90000"/>
              </a:lnSpc>
              <a:spcBef>
                <a:spcPts val="560"/>
              </a:spcBef>
              <a:spcAft>
                <a:spcPts val="0"/>
              </a:spcAft>
              <a:buSzPts val="1800"/>
              <a:buNone/>
            </a:pPr>
            <a:r>
              <a:t/>
            </a:r>
            <a:endParaRPr sz="2200">
              <a:solidFill>
                <a:schemeClr val="lt1"/>
              </a:solidFill>
              <a:latin typeface="Century Gothic"/>
              <a:ea typeface="Century Gothic"/>
              <a:cs typeface="Century Gothic"/>
              <a:sym typeface="Century Gothic"/>
            </a:endParaRPr>
          </a:p>
          <a:p>
            <a:pPr indent="-317500" lvl="0" marL="342900" rtl="0" algn="l">
              <a:lnSpc>
                <a:spcPct val="90000"/>
              </a:lnSpc>
              <a:spcBef>
                <a:spcPts val="560"/>
              </a:spcBef>
              <a:spcAft>
                <a:spcPts val="0"/>
              </a:spcAft>
              <a:buClr>
                <a:schemeClr val="lt1"/>
              </a:buClr>
              <a:buSzPts val="2300"/>
              <a:buChar char="•"/>
            </a:pPr>
            <a:r>
              <a:rPr lang="en-US" sz="2200">
                <a:solidFill>
                  <a:schemeClr val="lt1"/>
                </a:solidFill>
                <a:latin typeface="Century Gothic"/>
                <a:ea typeface="Century Gothic"/>
                <a:cs typeface="Century Gothic"/>
                <a:sym typeface="Century Gothic"/>
              </a:rPr>
              <a:t>Children will be able to log their reading in their Reading Record. We will continue with the Red Ted reading reward scheme – see next slide for more information.</a:t>
            </a:r>
            <a:endParaRPr sz="2200" strike="sngStrike">
              <a:solidFill>
                <a:schemeClr val="lt1"/>
              </a:solidFill>
              <a:latin typeface="Century Gothic"/>
              <a:ea typeface="Century Gothic"/>
              <a:cs typeface="Century Gothic"/>
              <a:sym typeface="Century Gothic"/>
            </a:endParaRPr>
          </a:p>
          <a:p>
            <a:pPr indent="-165100" lvl="0" marL="342900" rtl="0" algn="l">
              <a:lnSpc>
                <a:spcPct val="100000"/>
              </a:lnSpc>
              <a:spcBef>
                <a:spcPts val="560"/>
              </a:spcBef>
              <a:spcAft>
                <a:spcPts val="0"/>
              </a:spcAft>
              <a:buClr>
                <a:schemeClr val="dk1"/>
              </a:buClr>
              <a:buSzPts val="2800"/>
              <a:buFont typeface="Arial"/>
              <a:buNone/>
            </a:pPr>
            <a:r>
              <a:t/>
            </a:r>
            <a:endParaRPr b="0" i="0" sz="2800" u="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15" name="Shape 115"/>
        <p:cNvGrpSpPr/>
        <p:nvPr/>
      </p:nvGrpSpPr>
      <p:grpSpPr>
        <a:xfrm>
          <a:off x="0" y="0"/>
          <a:ext cx="0" cy="0"/>
          <a:chOff x="0" y="0"/>
          <a:chExt cx="0" cy="0"/>
        </a:xfrm>
      </p:grpSpPr>
      <p:pic>
        <p:nvPicPr>
          <p:cNvPr descr="blackboard" id="116" name="Google Shape;116;p5"/>
          <p:cNvPicPr preferRelativeResize="0"/>
          <p:nvPr/>
        </p:nvPicPr>
        <p:blipFill rotWithShape="1">
          <a:blip r:embed="rId3">
            <a:alphaModFix/>
          </a:blip>
          <a:srcRect b="0" l="0" r="0" t="0"/>
          <a:stretch/>
        </p:blipFill>
        <p:spPr>
          <a:xfrm>
            <a:off x="204281" y="165371"/>
            <a:ext cx="8784075" cy="6546714"/>
          </a:xfrm>
          <a:prstGeom prst="rect">
            <a:avLst/>
          </a:prstGeom>
          <a:noFill/>
          <a:ln>
            <a:noFill/>
          </a:ln>
        </p:spPr>
      </p:pic>
      <p:sp>
        <p:nvSpPr>
          <p:cNvPr id="117" name="Google Shape;117;p5"/>
          <p:cNvSpPr txBox="1"/>
          <p:nvPr>
            <p:ph idx="1" type="body"/>
          </p:nvPr>
        </p:nvSpPr>
        <p:spPr>
          <a:xfrm>
            <a:off x="468312" y="1201737"/>
            <a:ext cx="8229600" cy="4525962"/>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700"/>
              </a:spcBef>
              <a:spcAft>
                <a:spcPts val="0"/>
              </a:spcAft>
              <a:buClr>
                <a:srgbClr val="000000"/>
              </a:buClr>
              <a:buSzPts val="1800"/>
              <a:buNone/>
            </a:pPr>
            <a:r>
              <a:rPr b="1" lang="en-US" sz="1050">
                <a:solidFill>
                  <a:srgbClr val="FFFFFF"/>
                </a:solidFill>
                <a:latin typeface="Century Gothic"/>
                <a:ea typeface="Century Gothic"/>
                <a:cs typeface="Century Gothic"/>
                <a:sym typeface="Century Gothic"/>
              </a:rPr>
              <a:t>RED TED</a:t>
            </a:r>
            <a:r>
              <a:rPr lang="en-US" sz="1050">
                <a:solidFill>
                  <a:srgbClr val="FFFFFF"/>
                </a:solidFill>
                <a:latin typeface="Century Gothic"/>
                <a:ea typeface="Century Gothic"/>
                <a:cs typeface="Century Gothic"/>
                <a:sym typeface="Century Gothic"/>
              </a:rPr>
              <a:t> stands for Read Every Day, Talk Every Day. We expect children to read at home with an adult at least 3-5 times a week depending on their age, to help them develop and practice their reading skills. Children will only ever be sent home with books that are matched to their current phonic ability.  Once children have become confident, fluent readers, they will come off of the RWI reading scheme and become a 'free reader' and choose books from the class book trolley.</a:t>
            </a:r>
            <a:endParaRPr/>
          </a:p>
          <a:p>
            <a:pPr indent="0" lvl="0" marL="114300" rtl="0" algn="l">
              <a:lnSpc>
                <a:spcPct val="100000"/>
              </a:lnSpc>
              <a:spcBef>
                <a:spcPts val="700"/>
              </a:spcBef>
              <a:spcAft>
                <a:spcPts val="0"/>
              </a:spcAft>
              <a:buClr>
                <a:srgbClr val="000000"/>
              </a:buClr>
              <a:buSzPts val="1800"/>
              <a:buNone/>
            </a:pPr>
            <a:r>
              <a:rPr b="1" lang="en-US" sz="1050">
                <a:solidFill>
                  <a:srgbClr val="FFFFFF"/>
                </a:solidFill>
                <a:latin typeface="Century Gothic"/>
                <a:ea typeface="Century Gothic"/>
                <a:cs typeface="Century Gothic"/>
                <a:sym typeface="Century Gothic"/>
              </a:rPr>
              <a:t>How can my child earn rewards?</a:t>
            </a:r>
            <a:endParaRPr sz="1050">
              <a:solidFill>
                <a:srgbClr val="FFFFFF"/>
              </a:solidFill>
              <a:latin typeface="Century Gothic"/>
              <a:ea typeface="Century Gothic"/>
              <a:cs typeface="Century Gothic"/>
              <a:sym typeface="Century Gothic"/>
            </a:endParaRPr>
          </a:p>
          <a:p>
            <a:pPr indent="0" lvl="0" marL="114300" rtl="0" algn="l">
              <a:lnSpc>
                <a:spcPct val="100000"/>
              </a:lnSpc>
              <a:spcBef>
                <a:spcPts val="700"/>
              </a:spcBef>
              <a:spcAft>
                <a:spcPts val="0"/>
              </a:spcAft>
              <a:buClr>
                <a:srgbClr val="000000"/>
              </a:buClr>
              <a:buSzPts val="1800"/>
              <a:buNone/>
            </a:pPr>
            <a:r>
              <a:rPr lang="en-US" sz="1050">
                <a:solidFill>
                  <a:srgbClr val="FFFFFF"/>
                </a:solidFill>
                <a:latin typeface="Century Gothic"/>
                <a:ea typeface="Century Gothic"/>
                <a:cs typeface="Century Gothic"/>
                <a:sym typeface="Century Gothic"/>
              </a:rPr>
              <a:t>Children can earn rewards by reading at home. This can be with an adult or independently – it just needs to be </a:t>
            </a:r>
            <a:r>
              <a:rPr b="1" lang="en-US" sz="1050">
                <a:solidFill>
                  <a:srgbClr val="FFFFFF"/>
                </a:solidFill>
                <a:latin typeface="Century Gothic"/>
                <a:ea typeface="Century Gothic"/>
                <a:cs typeface="Century Gothic"/>
                <a:sym typeface="Century Gothic"/>
              </a:rPr>
              <a:t>written in their reading record</a:t>
            </a:r>
            <a:r>
              <a:rPr lang="en-US" sz="1050">
                <a:solidFill>
                  <a:srgbClr val="FFFFFF"/>
                </a:solidFill>
                <a:latin typeface="Century Gothic"/>
                <a:ea typeface="Century Gothic"/>
                <a:cs typeface="Century Gothic"/>
                <a:sym typeface="Century Gothic"/>
              </a:rPr>
              <a:t>, which should already be in school every day. This is not expected to be a whole book, but </a:t>
            </a:r>
            <a:r>
              <a:rPr b="1" lang="en-US" sz="1050">
                <a:solidFill>
                  <a:srgbClr val="FFFFFF"/>
                </a:solidFill>
                <a:latin typeface="Century Gothic"/>
                <a:ea typeface="Century Gothic"/>
                <a:cs typeface="Century Gothic"/>
                <a:sym typeface="Century Gothic"/>
              </a:rPr>
              <a:t>around 5-10 minutes of reading depending on the age of your child</a:t>
            </a:r>
            <a:r>
              <a:rPr lang="en-US" sz="1050">
                <a:solidFill>
                  <a:srgbClr val="FFFFFF"/>
                </a:solidFill>
                <a:latin typeface="Century Gothic"/>
                <a:ea typeface="Century Gothic"/>
                <a:cs typeface="Century Gothic"/>
                <a:sym typeface="Century Gothic"/>
              </a:rPr>
              <a:t>. Children need to show the adults in their class their reading record (adults may ask them questions about the book to check!) and once they have completed 10 reads, they will receive their very first reward! They can </a:t>
            </a:r>
            <a:r>
              <a:rPr b="1" lang="en-US" sz="1050">
                <a:solidFill>
                  <a:srgbClr val="FFFFFF"/>
                </a:solidFill>
                <a:latin typeface="Century Gothic"/>
                <a:ea typeface="Century Gothic"/>
                <a:cs typeface="Century Gothic"/>
                <a:sym typeface="Century Gothic"/>
              </a:rPr>
              <a:t>earn up to five reads in a school week </a:t>
            </a:r>
            <a:r>
              <a:rPr lang="en-US" sz="1050">
                <a:solidFill>
                  <a:srgbClr val="FFFFFF"/>
                </a:solidFill>
                <a:latin typeface="Century Gothic"/>
                <a:ea typeface="Century Gothic"/>
                <a:cs typeface="Century Gothic"/>
                <a:sym typeface="Century Gothic"/>
              </a:rPr>
              <a:t>- that’s one read a day!</a:t>
            </a:r>
            <a:endParaRPr/>
          </a:p>
          <a:p>
            <a:pPr indent="0" lvl="0" marL="114300" rtl="0" algn="l">
              <a:lnSpc>
                <a:spcPct val="100000"/>
              </a:lnSpc>
              <a:spcBef>
                <a:spcPts val="700"/>
              </a:spcBef>
              <a:spcAft>
                <a:spcPts val="0"/>
              </a:spcAft>
              <a:buClr>
                <a:srgbClr val="000000"/>
              </a:buClr>
              <a:buSzPts val="1800"/>
              <a:buNone/>
            </a:pPr>
            <a:r>
              <a:rPr b="1" lang="en-US" sz="1050">
                <a:solidFill>
                  <a:srgbClr val="FFFFFF"/>
                </a:solidFill>
                <a:latin typeface="Century Gothic"/>
                <a:ea typeface="Century Gothic"/>
                <a:cs typeface="Century Gothic"/>
                <a:sym typeface="Century Gothic"/>
              </a:rPr>
              <a:t>What are the rewards?</a:t>
            </a:r>
            <a:endParaRPr sz="1050">
              <a:solidFill>
                <a:srgbClr val="FFFFFF"/>
              </a:solidFill>
              <a:latin typeface="Century Gothic"/>
              <a:ea typeface="Century Gothic"/>
              <a:cs typeface="Century Gothic"/>
              <a:sym typeface="Century Gothic"/>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10 reads = A RED TED sticker (You will receive a sticker for each multiple of ten reads you collect)</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100 reads = A trip to the Head teacher's office to choose a book from her special RED TED library</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200 reads = A book and a RED TED badge</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300 reads = A book and a RED TED wristband</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400 reads = A book and a RED TED teddy</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500 reads = A visit to the Office to choose a book on the computer</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600, 700, 800, 900 reads = A £5.00 book token</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1000 reads = mystery prize!</a:t>
            </a:r>
            <a:endParaRPr/>
          </a:p>
          <a:p>
            <a:pPr indent="-342900" lvl="0" marL="457200" rtl="0" algn="l">
              <a:lnSpc>
                <a:spcPct val="100000"/>
              </a:lnSpc>
              <a:spcBef>
                <a:spcPts val="700"/>
              </a:spcBef>
              <a:spcAft>
                <a:spcPts val="0"/>
              </a:spcAft>
              <a:buClr>
                <a:srgbClr val="000000"/>
              </a:buClr>
              <a:buSzPts val="1800"/>
              <a:buFont typeface="Arial"/>
              <a:buChar char="•"/>
            </a:pPr>
            <a:r>
              <a:rPr lang="en-US" sz="1050">
                <a:solidFill>
                  <a:srgbClr val="FFFFFF"/>
                </a:solidFill>
                <a:latin typeface="Century Gothic"/>
                <a:ea typeface="Century Gothic"/>
                <a:cs typeface="Century Gothic"/>
                <a:sym typeface="Century Gothic"/>
              </a:rPr>
              <a:t>For every 100 reads after 1000 reads, children will continue to be rewarded with a choice of book.</a:t>
            </a:r>
            <a:endParaRPr/>
          </a:p>
          <a:p>
            <a:pPr indent="0" lvl="0" marL="114300" rtl="0" algn="l">
              <a:lnSpc>
                <a:spcPct val="100000"/>
              </a:lnSpc>
              <a:spcBef>
                <a:spcPts val="700"/>
              </a:spcBef>
              <a:spcAft>
                <a:spcPts val="0"/>
              </a:spcAft>
              <a:buClr>
                <a:srgbClr val="000000"/>
              </a:buClr>
              <a:buSzPts val="1800"/>
              <a:buNone/>
            </a:pPr>
            <a:r>
              <a:rPr b="1" lang="en-US" sz="1050">
                <a:solidFill>
                  <a:srgbClr val="FFFFFF"/>
                </a:solidFill>
                <a:latin typeface="Century Gothic"/>
                <a:ea typeface="Century Gothic"/>
                <a:cs typeface="Century Gothic"/>
                <a:sym typeface="Century Gothic"/>
              </a:rPr>
              <a:t>RED TED runs from Reception to Year 2 and then Year 3 to Year 6. Ask Mrs Horton if you have any more questions!</a:t>
            </a:r>
            <a:endParaRPr sz="1050">
              <a:solidFill>
                <a:srgbClr val="FFFFFF"/>
              </a:solidFill>
              <a:latin typeface="Century Gothic"/>
              <a:ea typeface="Century Gothic"/>
              <a:cs typeface="Century Gothic"/>
              <a:sym typeface="Century Gothic"/>
            </a:endParaRPr>
          </a:p>
          <a:p>
            <a:pPr indent="-165100" lvl="0" marL="342900" rtl="0" algn="l">
              <a:lnSpc>
                <a:spcPct val="100000"/>
              </a:lnSpc>
              <a:spcBef>
                <a:spcPts val="560"/>
              </a:spcBef>
              <a:spcAft>
                <a:spcPts val="0"/>
              </a:spcAft>
              <a:buClr>
                <a:schemeClr val="dk1"/>
              </a:buClr>
              <a:buSzPts val="2800"/>
              <a:buFont typeface="Arial"/>
              <a:buNone/>
            </a:pPr>
            <a:r>
              <a:t/>
            </a:r>
            <a:endParaRPr b="0" i="0" sz="2800" u="none">
              <a:solidFill>
                <a:schemeClr val="lt1"/>
              </a:solidFill>
              <a:latin typeface="Arial"/>
              <a:ea typeface="Arial"/>
              <a:cs typeface="Arial"/>
              <a:sym typeface="Arial"/>
            </a:endParaRPr>
          </a:p>
        </p:txBody>
      </p:sp>
      <p:sp>
        <p:nvSpPr>
          <p:cNvPr id="118" name="Google Shape;118;p5"/>
          <p:cNvSpPr txBox="1"/>
          <p:nvPr>
            <p:ph type="title"/>
          </p:nvPr>
        </p:nvSpPr>
        <p:spPr>
          <a:xfrm>
            <a:off x="468312" y="333376"/>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000" u="sng">
                <a:solidFill>
                  <a:srgbClr val="FFFF00"/>
                </a:solidFill>
                <a:latin typeface="Century Gothic"/>
                <a:ea typeface="Century Gothic"/>
                <a:cs typeface="Century Gothic"/>
                <a:sym typeface="Century Gothic"/>
              </a:rPr>
              <a:t>RED TED</a:t>
            </a:r>
            <a:endParaRPr sz="4000">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2" name="Shape 122"/>
        <p:cNvGrpSpPr/>
        <p:nvPr/>
      </p:nvGrpSpPr>
      <p:grpSpPr>
        <a:xfrm>
          <a:off x="0" y="0"/>
          <a:ext cx="0" cy="0"/>
          <a:chOff x="0" y="0"/>
          <a:chExt cx="0" cy="0"/>
        </a:xfrm>
      </p:grpSpPr>
      <p:pic>
        <p:nvPicPr>
          <p:cNvPr descr="blackboard" id="123" name="Google Shape;123;p6"/>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24" name="Google Shape;124;p6"/>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Writing</a:t>
            </a:r>
            <a:r>
              <a:rPr b="1" i="0" lang="en-US" sz="4400" u="sng">
                <a:solidFill>
                  <a:srgbClr val="FFFF00"/>
                </a:solidFill>
                <a:latin typeface="Arial"/>
                <a:ea typeface="Arial"/>
                <a:cs typeface="Arial"/>
                <a:sym typeface="Arial"/>
              </a:rPr>
              <a:t> </a:t>
            </a:r>
            <a:endParaRPr/>
          </a:p>
        </p:txBody>
      </p:sp>
      <p:sp>
        <p:nvSpPr>
          <p:cNvPr id="125" name="Google Shape;125;p6"/>
          <p:cNvSpPr txBox="1"/>
          <p:nvPr>
            <p:ph idx="1" type="body"/>
          </p:nvPr>
        </p:nvSpPr>
        <p:spPr>
          <a:xfrm>
            <a:off x="468312" y="1399803"/>
            <a:ext cx="8229600" cy="4525962"/>
          </a:xfrm>
          <a:prstGeom prst="rect">
            <a:avLst/>
          </a:prstGeom>
          <a:noFill/>
          <a:ln>
            <a:noFill/>
          </a:ln>
        </p:spPr>
        <p:txBody>
          <a:bodyPr anchorCtr="0" anchor="t" bIns="45700" lIns="91425" spcFirstLastPara="1" rIns="91425" wrap="square" tIns="45700">
            <a:noAutofit/>
          </a:bodyPr>
          <a:lstStyle/>
          <a:p>
            <a:pPr indent="-431800" lvl="0" marL="457200" rtl="0" algn="l">
              <a:lnSpc>
                <a:spcPct val="90000"/>
              </a:lnSpc>
              <a:spcBef>
                <a:spcPts val="640"/>
              </a:spcBef>
              <a:spcAft>
                <a:spcPts val="0"/>
              </a:spcAft>
              <a:buClr>
                <a:schemeClr val="lt1"/>
              </a:buClr>
              <a:buSzPts val="3200"/>
              <a:buChar char="•"/>
            </a:pPr>
            <a:r>
              <a:rPr lang="en-US" sz="2800">
                <a:solidFill>
                  <a:schemeClr val="lt1"/>
                </a:solidFill>
                <a:latin typeface="Century Gothic"/>
                <a:ea typeface="Century Gothic"/>
                <a:cs typeface="Century Gothic"/>
                <a:sym typeface="Century Gothic"/>
              </a:rPr>
              <a:t>To ensure maximum progress for all pupils, we will continue to implement the new writing framework. The children will be introduced with an exciting ‘hook’ to inspire and ignite learning. </a:t>
            </a:r>
            <a:endParaRPr>
              <a:latin typeface="Century Gothic"/>
              <a:ea typeface="Century Gothic"/>
              <a:cs typeface="Century Gothic"/>
              <a:sym typeface="Century Gothic"/>
            </a:endParaRPr>
          </a:p>
          <a:p>
            <a:pPr indent="-139700" lvl="0" marL="342900" rtl="0" algn="l">
              <a:lnSpc>
                <a:spcPct val="90000"/>
              </a:lnSpc>
              <a:spcBef>
                <a:spcPts val="640"/>
              </a:spcBef>
              <a:spcAft>
                <a:spcPts val="0"/>
              </a:spcAft>
              <a:buSzPts val="1800"/>
              <a:buNone/>
            </a:pPr>
            <a:r>
              <a:t/>
            </a:r>
            <a:endParaRPr sz="2800">
              <a:solidFill>
                <a:schemeClr val="lt1"/>
              </a:solidFill>
              <a:latin typeface="Century Gothic"/>
              <a:ea typeface="Century Gothic"/>
              <a:cs typeface="Century Gothic"/>
              <a:sym typeface="Century Gothic"/>
            </a:endParaRPr>
          </a:p>
          <a:p>
            <a:pPr indent="-431800" lvl="0" marL="457200" rtl="0" algn="l">
              <a:lnSpc>
                <a:spcPct val="90000"/>
              </a:lnSpc>
              <a:spcBef>
                <a:spcPts val="640"/>
              </a:spcBef>
              <a:spcAft>
                <a:spcPts val="0"/>
              </a:spcAft>
              <a:buClr>
                <a:schemeClr val="lt1"/>
              </a:buClr>
              <a:buSzPts val="3200"/>
              <a:buChar char="•"/>
            </a:pPr>
            <a:r>
              <a:rPr lang="en-US" sz="2800">
                <a:solidFill>
                  <a:schemeClr val="lt1"/>
                </a:solidFill>
                <a:latin typeface="Century Gothic"/>
                <a:ea typeface="Century Gothic"/>
                <a:cs typeface="Century Gothic"/>
                <a:sym typeface="Century Gothic"/>
              </a:rPr>
              <a:t>The children will then engage with the writing process: planning, drafting, editing and publishing their work.</a:t>
            </a:r>
            <a:endParaRPr>
              <a:solidFill>
                <a:schemeClr val="lt1"/>
              </a:solidFill>
              <a:latin typeface="Century Gothic"/>
              <a:ea typeface="Century Gothic"/>
              <a:cs typeface="Century Gothic"/>
              <a:sym typeface="Century Gothic"/>
            </a:endParaRPr>
          </a:p>
          <a:p>
            <a:pPr indent="0" lvl="0" marL="0" rtl="0" algn="l">
              <a:lnSpc>
                <a:spcPct val="90000"/>
              </a:lnSpc>
              <a:spcBef>
                <a:spcPts val="640"/>
              </a:spcBef>
              <a:spcAft>
                <a:spcPts val="0"/>
              </a:spcAft>
              <a:buSzPts val="1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9" name="Shape 129"/>
        <p:cNvGrpSpPr/>
        <p:nvPr/>
      </p:nvGrpSpPr>
      <p:grpSpPr>
        <a:xfrm>
          <a:off x="0" y="0"/>
          <a:ext cx="0" cy="0"/>
          <a:chOff x="0" y="0"/>
          <a:chExt cx="0" cy="0"/>
        </a:xfrm>
      </p:grpSpPr>
      <p:pic>
        <p:nvPicPr>
          <p:cNvPr descr="blackboard" id="130" name="Google Shape;130;p7"/>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31" name="Google Shape;131;p7"/>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Maths</a:t>
            </a:r>
            <a:r>
              <a:rPr b="1" i="0" lang="en-US" sz="4400" u="sng">
                <a:solidFill>
                  <a:srgbClr val="FFFF00"/>
                </a:solidFill>
                <a:latin typeface="Arial"/>
                <a:ea typeface="Arial"/>
                <a:cs typeface="Arial"/>
                <a:sym typeface="Arial"/>
              </a:rPr>
              <a:t> </a:t>
            </a:r>
            <a:endParaRPr/>
          </a:p>
        </p:txBody>
      </p:sp>
      <p:sp>
        <p:nvSpPr>
          <p:cNvPr id="132" name="Google Shape;132;p7"/>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1800"/>
              <a:buNone/>
            </a:pPr>
            <a:r>
              <a:t/>
            </a:r>
            <a:endParaRPr sz="3000"/>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Century Gothic"/>
                <a:ea typeface="Century Gothic"/>
                <a:cs typeface="Century Gothic"/>
                <a:sym typeface="Century Gothic"/>
              </a:rPr>
              <a:t>The key focus for Maths is fluency, reasoning and problem solving in all lessons accessible for all children. This is an area we will continue to develop this year. </a:t>
            </a:r>
            <a:endParaRPr/>
          </a:p>
          <a:p>
            <a:pPr indent="-139700" lvl="0" marL="342900" rtl="0" algn="l">
              <a:lnSpc>
                <a:spcPct val="90000"/>
              </a:lnSpc>
              <a:spcBef>
                <a:spcPts val="640"/>
              </a:spcBef>
              <a:spcAft>
                <a:spcPts val="0"/>
              </a:spcAft>
              <a:buClr>
                <a:schemeClr val="lt1"/>
              </a:buClr>
              <a:buSzPts val="3000"/>
              <a:buFont typeface="Arial"/>
              <a:buNone/>
            </a:pPr>
            <a:r>
              <a:t/>
            </a:r>
            <a:endParaRPr b="0" i="0" sz="3000" u="none">
              <a:solidFill>
                <a:schemeClr val="lt1"/>
              </a:solidFill>
              <a:latin typeface="Century Gothic"/>
              <a:ea typeface="Century Gothic"/>
              <a:cs typeface="Century Gothic"/>
              <a:sym typeface="Century Gothic"/>
            </a:endParaRPr>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Century Gothic"/>
                <a:ea typeface="Century Gothic"/>
                <a:cs typeface="Century Gothic"/>
                <a:sym typeface="Century Gothic"/>
              </a:rPr>
              <a:t>We encourage you to help your children with the recall of multiplication and associated division facts.</a:t>
            </a:r>
            <a:endParaRPr sz="3000">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36" name="Shape 136"/>
        <p:cNvGrpSpPr/>
        <p:nvPr/>
      </p:nvGrpSpPr>
      <p:grpSpPr>
        <a:xfrm>
          <a:off x="0" y="0"/>
          <a:ext cx="0" cy="0"/>
          <a:chOff x="0" y="0"/>
          <a:chExt cx="0" cy="0"/>
        </a:xfrm>
      </p:grpSpPr>
      <p:pic>
        <p:nvPicPr>
          <p:cNvPr descr="blackboard" id="137" name="Google Shape;137;p8"/>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38" name="Google Shape;138;p8"/>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Century Gothic"/>
                <a:ea typeface="Century Gothic"/>
                <a:cs typeface="Century Gothic"/>
                <a:sym typeface="Century Gothic"/>
              </a:rPr>
              <a:t>PE</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39" name="Google Shape;139;p8"/>
          <p:cNvSpPr txBox="1"/>
          <p:nvPr/>
        </p:nvSpPr>
        <p:spPr>
          <a:xfrm>
            <a:off x="684150" y="919975"/>
            <a:ext cx="7775700" cy="3540000"/>
          </a:xfrm>
          <a:prstGeom prst="rect">
            <a:avLst/>
          </a:prstGeom>
          <a:noFill/>
          <a:ln>
            <a:noFill/>
          </a:ln>
        </p:spPr>
        <p:txBody>
          <a:bodyPr anchorCtr="0" anchor="t" bIns="45700" lIns="91425" spcFirstLastPara="1" rIns="91425" wrap="square" tIns="45700">
            <a:noAutofit/>
          </a:bodyPr>
          <a:lstStyle/>
          <a:p>
            <a:pPr indent="0" lvl="0" marL="45720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Arial"/>
              <a:ea typeface="Arial"/>
              <a:cs typeface="Arial"/>
              <a:sym typeface="Arial"/>
            </a:endParaRPr>
          </a:p>
          <a:p>
            <a:pPr indent="-431800" lvl="0" marL="457200" marR="0" rtl="0" algn="l">
              <a:lnSpc>
                <a:spcPct val="100000"/>
              </a:lnSpc>
              <a:spcBef>
                <a:spcPts val="1400"/>
              </a:spcBef>
              <a:spcAft>
                <a:spcPts val="0"/>
              </a:spcAft>
              <a:buClr>
                <a:schemeClr val="lt1"/>
              </a:buClr>
              <a:buSzPts val="2400"/>
              <a:buFont typeface="Arial"/>
              <a:buChar char="•"/>
            </a:pPr>
            <a:r>
              <a:rPr b="0" i="0" lang="en-US" sz="2000" u="none" cap="none" strike="noStrike">
                <a:solidFill>
                  <a:schemeClr val="lt1"/>
                </a:solidFill>
                <a:latin typeface="Century Gothic"/>
                <a:ea typeface="Century Gothic"/>
                <a:cs typeface="Century Gothic"/>
                <a:sym typeface="Century Gothic"/>
              </a:rPr>
              <a:t>Wednesday – Swimming until October half-term.</a:t>
            </a:r>
            <a:endParaRPr/>
          </a:p>
          <a:p>
            <a:pPr indent="-431800" lvl="0" marL="457200" marR="0" rtl="0" algn="l">
              <a:lnSpc>
                <a:spcPct val="100000"/>
              </a:lnSpc>
              <a:spcBef>
                <a:spcPts val="1400"/>
              </a:spcBef>
              <a:spcAft>
                <a:spcPts val="0"/>
              </a:spcAft>
              <a:buClr>
                <a:schemeClr val="lt1"/>
              </a:buClr>
              <a:buSzPts val="2400"/>
              <a:buFont typeface="Arial"/>
              <a:buChar char="•"/>
            </a:pPr>
            <a:r>
              <a:rPr b="0" i="0" lang="en-US" sz="2000" u="none" cap="none" strike="noStrike">
                <a:solidFill>
                  <a:schemeClr val="lt1"/>
                </a:solidFill>
                <a:latin typeface="Century Gothic"/>
                <a:ea typeface="Century Gothic"/>
                <a:cs typeface="Century Gothic"/>
                <a:sym typeface="Century Gothic"/>
              </a:rPr>
              <a:t>Friday – Games.</a:t>
            </a:r>
            <a:endParaRPr b="0" i="0" sz="2000" u="none" cap="none" strike="noStrike">
              <a:solidFill>
                <a:srgbClr val="000000"/>
              </a:solidFill>
              <a:latin typeface="Century Gothic"/>
              <a:ea typeface="Century Gothic"/>
              <a:cs typeface="Century Gothic"/>
              <a:sym typeface="Century Gothic"/>
            </a:endParaRPr>
          </a:p>
          <a:p>
            <a:pPr indent="-431800" lvl="0" marL="457200" marR="0" rtl="0" algn="l">
              <a:lnSpc>
                <a:spcPct val="100000"/>
              </a:lnSpc>
              <a:spcBef>
                <a:spcPts val="1400"/>
              </a:spcBef>
              <a:spcAft>
                <a:spcPts val="0"/>
              </a:spcAft>
              <a:buClr>
                <a:schemeClr val="lt1"/>
              </a:buClr>
              <a:buSzPts val="2400"/>
              <a:buFont typeface="Arial"/>
              <a:buChar char="•"/>
            </a:pPr>
            <a:r>
              <a:rPr b="0" i="0" lang="en-US" sz="2000" u="none" cap="none" strike="noStrike">
                <a:solidFill>
                  <a:schemeClr val="lt1"/>
                </a:solidFill>
                <a:latin typeface="Century Gothic"/>
                <a:ea typeface="Century Gothic"/>
                <a:cs typeface="Century Gothic"/>
                <a:sym typeface="Century Gothic"/>
              </a:rPr>
              <a:t>Children will need to come into school </a:t>
            </a:r>
            <a:r>
              <a:rPr b="1" i="0" lang="en-US" sz="2000" u="sng" cap="none" strike="noStrike">
                <a:solidFill>
                  <a:schemeClr val="lt1"/>
                </a:solidFill>
                <a:latin typeface="Century Gothic"/>
                <a:ea typeface="Century Gothic"/>
                <a:cs typeface="Century Gothic"/>
                <a:sym typeface="Century Gothic"/>
              </a:rPr>
              <a:t>in their PE Kit</a:t>
            </a:r>
            <a:r>
              <a:rPr b="0" i="0" lang="en-US" sz="2000" u="none" cap="none" strike="noStrike">
                <a:solidFill>
                  <a:schemeClr val="lt1"/>
                </a:solidFill>
                <a:latin typeface="Century Gothic"/>
                <a:ea typeface="Century Gothic"/>
                <a:cs typeface="Century Gothic"/>
                <a:sym typeface="Century Gothic"/>
              </a:rPr>
              <a:t> on Wednesday and Friday. If it is cold on a Friday, children will need to ensure they have long, plain, black tracksuit trousers and a tracksuit top.</a:t>
            </a:r>
            <a:endParaRPr b="0" i="0" sz="2000" u="none" cap="none" strike="noStrike">
              <a:solidFill>
                <a:srgbClr val="000000"/>
              </a:solidFill>
              <a:latin typeface="Century Gothic"/>
              <a:ea typeface="Century Gothic"/>
              <a:cs typeface="Century Gothic"/>
              <a:sym typeface="Century Gothic"/>
            </a:endParaRPr>
          </a:p>
          <a:p>
            <a:pPr indent="-457200" lvl="0" marL="457200" marR="0" rtl="0" algn="l">
              <a:lnSpc>
                <a:spcPct val="100000"/>
              </a:lnSpc>
              <a:spcBef>
                <a:spcPts val="1400"/>
              </a:spcBef>
              <a:spcAft>
                <a:spcPts val="0"/>
              </a:spcAft>
              <a:buClr>
                <a:schemeClr val="lt1"/>
              </a:buClr>
              <a:buSzPts val="2800"/>
              <a:buFont typeface="Arial"/>
              <a:buChar char="•"/>
            </a:pPr>
            <a:r>
              <a:rPr b="0" i="0" lang="en-US" sz="2000" u="none" cap="none" strike="noStrike">
                <a:solidFill>
                  <a:schemeClr val="lt1"/>
                </a:solidFill>
                <a:latin typeface="Century Gothic"/>
                <a:ea typeface="Century Gothic"/>
                <a:cs typeface="Century Gothic"/>
                <a:sym typeface="Century Gothic"/>
              </a:rPr>
              <a:t>Earrings need to be removed for all PE sessions. If this is not possible for any reason, it is your child’s responsibility to cover them with the appropriate tape.</a:t>
            </a:r>
            <a:r>
              <a:rPr b="1" i="0" lang="en-US" sz="2000" u="none" cap="none" strike="noStrike">
                <a:solidFill>
                  <a:schemeClr val="lt1"/>
                </a:solidFill>
                <a:latin typeface="Century Gothic"/>
                <a:ea typeface="Century Gothic"/>
                <a:cs typeface="Century Gothic"/>
                <a:sym typeface="Century Gothic"/>
              </a:rPr>
              <a:t> </a:t>
            </a:r>
            <a:endParaRPr b="0" i="0" sz="20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43" name="Shape 143"/>
        <p:cNvGrpSpPr/>
        <p:nvPr/>
      </p:nvGrpSpPr>
      <p:grpSpPr>
        <a:xfrm>
          <a:off x="0" y="0"/>
          <a:ext cx="0" cy="0"/>
          <a:chOff x="0" y="0"/>
          <a:chExt cx="0" cy="0"/>
        </a:xfrm>
      </p:grpSpPr>
      <p:pic>
        <p:nvPicPr>
          <p:cNvPr descr="blackboard" id="144" name="Google Shape;144;p9"/>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45" name="Google Shape;145;p9"/>
          <p:cNvSpPr txBox="1"/>
          <p:nvPr>
            <p:ph type="title"/>
          </p:nvPr>
        </p:nvSpPr>
        <p:spPr>
          <a:xfrm>
            <a:off x="457200" y="333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Homework</a:t>
            </a:r>
            <a:endParaRPr>
              <a:latin typeface="Century Gothic"/>
              <a:ea typeface="Century Gothic"/>
              <a:cs typeface="Century Gothic"/>
              <a:sym typeface="Century Gothic"/>
            </a:endParaRPr>
          </a:p>
        </p:txBody>
      </p:sp>
      <p:sp>
        <p:nvSpPr>
          <p:cNvPr id="146" name="Google Shape;146;p9"/>
          <p:cNvSpPr txBox="1"/>
          <p:nvPr>
            <p:ph idx="1" type="body"/>
          </p:nvPr>
        </p:nvSpPr>
        <p:spPr>
          <a:xfrm>
            <a:off x="457200" y="1476375"/>
            <a:ext cx="8291400" cy="4713300"/>
          </a:xfrm>
          <a:prstGeom prst="rect">
            <a:avLst/>
          </a:prstGeom>
          <a:noFill/>
          <a:ln>
            <a:noFill/>
          </a:ln>
        </p:spPr>
        <p:txBody>
          <a:bodyPr anchorCtr="0" anchor="t" bIns="45700" lIns="91425" spcFirstLastPara="1" rIns="91425" wrap="square" tIns="45700">
            <a:noAutofit/>
          </a:bodyPr>
          <a:lstStyle/>
          <a:p>
            <a:pPr indent="-336550" lvl="0" marL="342900" rtl="0" algn="l">
              <a:lnSpc>
                <a:spcPct val="100000"/>
              </a:lnSpc>
              <a:spcBef>
                <a:spcPts val="0"/>
              </a:spcBef>
              <a:spcAft>
                <a:spcPts val="0"/>
              </a:spcAft>
              <a:buClr>
                <a:schemeClr val="lt1"/>
              </a:buClr>
              <a:buSzPts val="2300"/>
              <a:buFont typeface="Arial"/>
              <a:buChar char="•"/>
            </a:pPr>
            <a:r>
              <a:rPr b="0" i="0" lang="en-US" sz="2400" u="none">
                <a:solidFill>
                  <a:schemeClr val="lt1"/>
                </a:solidFill>
                <a:latin typeface="Century Gothic"/>
                <a:ea typeface="Century Gothic"/>
                <a:cs typeface="Century Gothic"/>
                <a:sym typeface="Century Gothic"/>
              </a:rPr>
              <a:t>Homework will consist of </a:t>
            </a:r>
            <a:r>
              <a:rPr lang="en-US" sz="2400">
                <a:solidFill>
                  <a:schemeClr val="lt1"/>
                </a:solidFill>
                <a:latin typeface="Century Gothic"/>
                <a:ea typeface="Century Gothic"/>
                <a:cs typeface="Century Gothic"/>
                <a:sym typeface="Century Gothic"/>
              </a:rPr>
              <a:t>English and Maths, set weekly using Atom Learning, which can be accessed online using your child’s unique username and password.</a:t>
            </a:r>
            <a:endParaRPr>
              <a:latin typeface="Century Gothic"/>
              <a:ea typeface="Century Gothic"/>
              <a:cs typeface="Century Gothic"/>
              <a:sym typeface="Century Gothic"/>
            </a:endParaRPr>
          </a:p>
          <a:p>
            <a:pPr indent="-336550" lvl="0" marL="342900" rtl="0" algn="l">
              <a:lnSpc>
                <a:spcPct val="100000"/>
              </a:lnSpc>
              <a:spcBef>
                <a:spcPts val="480"/>
              </a:spcBef>
              <a:spcAft>
                <a:spcPts val="0"/>
              </a:spcAft>
              <a:buClr>
                <a:schemeClr val="lt1"/>
              </a:buClr>
              <a:buSzPts val="2300"/>
              <a:buFont typeface="Arial"/>
              <a:buChar char="•"/>
            </a:pPr>
            <a:r>
              <a:rPr b="0" i="0" lang="en-US" sz="2400" u="none">
                <a:solidFill>
                  <a:schemeClr val="lt1"/>
                </a:solidFill>
                <a:latin typeface="Century Gothic"/>
                <a:ea typeface="Century Gothic"/>
                <a:cs typeface="Century Gothic"/>
                <a:sym typeface="Century Gothic"/>
              </a:rPr>
              <a:t>Learning logs will be set once a half term and children will have two weeks to complete their learning logs - these will be a more </a:t>
            </a:r>
            <a:r>
              <a:rPr lang="en-US" sz="2400">
                <a:solidFill>
                  <a:schemeClr val="lt1"/>
                </a:solidFill>
                <a:latin typeface="Century Gothic"/>
                <a:ea typeface="Century Gothic"/>
                <a:cs typeface="Century Gothic"/>
                <a:sym typeface="Century Gothic"/>
              </a:rPr>
              <a:t>creative task</a:t>
            </a:r>
            <a:r>
              <a:rPr b="0" i="0" lang="en-US" sz="2400" u="none">
                <a:solidFill>
                  <a:schemeClr val="lt1"/>
                </a:solidFill>
                <a:latin typeface="Century Gothic"/>
                <a:ea typeface="Century Gothic"/>
                <a:cs typeface="Century Gothic"/>
                <a:sym typeface="Century Gothic"/>
              </a:rPr>
              <a:t>. </a:t>
            </a:r>
            <a:endParaRPr>
              <a:latin typeface="Century Gothic"/>
              <a:ea typeface="Century Gothic"/>
              <a:cs typeface="Century Gothic"/>
              <a:sym typeface="Century Gothic"/>
            </a:endParaRPr>
          </a:p>
          <a:p>
            <a:pPr indent="-336550" lvl="0" marL="342900" rtl="0" algn="l">
              <a:lnSpc>
                <a:spcPct val="100000"/>
              </a:lnSpc>
              <a:spcBef>
                <a:spcPts val="480"/>
              </a:spcBef>
              <a:spcAft>
                <a:spcPts val="0"/>
              </a:spcAft>
              <a:buClr>
                <a:schemeClr val="lt1"/>
              </a:buClr>
              <a:buSzPts val="2300"/>
              <a:buFont typeface="Arial"/>
              <a:buChar char="•"/>
            </a:pPr>
            <a:r>
              <a:rPr b="0" i="0" lang="en-US" sz="2400" u="none">
                <a:solidFill>
                  <a:schemeClr val="lt1"/>
                </a:solidFill>
                <a:latin typeface="Century Gothic"/>
                <a:ea typeface="Century Gothic"/>
                <a:cs typeface="Century Gothic"/>
                <a:sym typeface="Century Gothic"/>
              </a:rPr>
              <a:t>Reading</a:t>
            </a:r>
            <a:r>
              <a:rPr lang="en-US" sz="2400">
                <a:solidFill>
                  <a:schemeClr val="lt1"/>
                </a:solidFill>
                <a:latin typeface="Century Gothic"/>
                <a:ea typeface="Century Gothic"/>
                <a:cs typeface="Century Gothic"/>
                <a:sym typeface="Century Gothic"/>
              </a:rPr>
              <a:t> - P</a:t>
            </a:r>
            <a:r>
              <a:rPr b="0" i="0" lang="en-US" sz="2400" u="none">
                <a:solidFill>
                  <a:schemeClr val="lt1"/>
                </a:solidFill>
                <a:latin typeface="Century Gothic"/>
                <a:ea typeface="Century Gothic"/>
                <a:cs typeface="Century Gothic"/>
                <a:sym typeface="Century Gothic"/>
              </a:rPr>
              <a:t>lease encourage your children to read daily and log the reading they have done in their Reading Record book.</a:t>
            </a:r>
            <a:endParaRPr>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0" name="Shape 150"/>
        <p:cNvGrpSpPr/>
        <p:nvPr/>
      </p:nvGrpSpPr>
      <p:grpSpPr>
        <a:xfrm>
          <a:off x="0" y="0"/>
          <a:ext cx="0" cy="0"/>
          <a:chOff x="0" y="0"/>
          <a:chExt cx="0" cy="0"/>
        </a:xfrm>
      </p:grpSpPr>
      <p:pic>
        <p:nvPicPr>
          <p:cNvPr descr="blackboard" id="151" name="Google Shape;151;p10"/>
          <p:cNvPicPr preferRelativeResize="0"/>
          <p:nvPr/>
        </p:nvPicPr>
        <p:blipFill rotWithShape="1">
          <a:blip r:embed="rId3">
            <a:alphaModFix/>
          </a:blip>
          <a:srcRect b="0" l="0" r="0" t="0"/>
          <a:stretch/>
        </p:blipFill>
        <p:spPr>
          <a:xfrm>
            <a:off x="250825" y="404812"/>
            <a:ext cx="8496300" cy="5640387"/>
          </a:xfrm>
          <a:prstGeom prst="rect">
            <a:avLst/>
          </a:prstGeom>
          <a:noFill/>
          <a:ln>
            <a:noFill/>
          </a:ln>
        </p:spPr>
      </p:pic>
      <p:sp>
        <p:nvSpPr>
          <p:cNvPr id="152" name="Google Shape;152;p10"/>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Rewards and Sanctions</a:t>
            </a:r>
            <a:endParaRPr>
              <a:latin typeface="Century Gothic"/>
              <a:ea typeface="Century Gothic"/>
              <a:cs typeface="Century Gothic"/>
              <a:sym typeface="Century Gothic"/>
            </a:endParaRPr>
          </a:p>
        </p:txBody>
      </p:sp>
      <p:sp>
        <p:nvSpPr>
          <p:cNvPr id="153" name="Google Shape;153;p10"/>
          <p:cNvSpPr txBox="1"/>
          <p:nvPr>
            <p:ph idx="1" type="body"/>
          </p:nvPr>
        </p:nvSpPr>
        <p:spPr>
          <a:xfrm>
            <a:off x="384175" y="1469024"/>
            <a:ext cx="8229600" cy="45261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800"/>
              <a:buFont typeface="Arial"/>
              <a:buNone/>
            </a:pPr>
            <a:r>
              <a:rPr b="0" i="0" lang="en-US" sz="2200" u="none">
                <a:solidFill>
                  <a:schemeClr val="lt1"/>
                </a:solidFill>
                <a:latin typeface="Century Gothic"/>
                <a:ea typeface="Century Gothic"/>
                <a:cs typeface="Century Gothic"/>
                <a:sym typeface="Century Gothic"/>
              </a:rPr>
              <a:t>Everybody at Monks Risborough believes in praising positive</a:t>
            </a:r>
            <a:endParaRPr sz="2200">
              <a:solidFill>
                <a:schemeClr val="lt1"/>
              </a:solidFill>
              <a:latin typeface="Century Gothic"/>
              <a:ea typeface="Century Gothic"/>
              <a:cs typeface="Century Gothic"/>
              <a:sym typeface="Century Gothic"/>
            </a:endParaRPr>
          </a:p>
          <a:p>
            <a:pPr indent="-342900" lvl="0" marL="342900" rtl="0" algn="l">
              <a:lnSpc>
                <a:spcPct val="100000"/>
              </a:lnSpc>
              <a:spcBef>
                <a:spcPts val="0"/>
              </a:spcBef>
              <a:spcAft>
                <a:spcPts val="0"/>
              </a:spcAft>
              <a:buClr>
                <a:schemeClr val="lt1"/>
              </a:buClr>
              <a:buSzPts val="2800"/>
              <a:buFont typeface="Arial"/>
              <a:buNone/>
            </a:pPr>
            <a:r>
              <a:rPr b="0" i="0" lang="en-US" sz="2200" u="none">
                <a:solidFill>
                  <a:schemeClr val="lt1"/>
                </a:solidFill>
                <a:latin typeface="Century Gothic"/>
                <a:ea typeface="Century Gothic"/>
                <a:cs typeface="Century Gothic"/>
                <a:sym typeface="Century Gothic"/>
              </a:rPr>
              <a:t>behaviour and hard work!    </a:t>
            </a:r>
            <a:endParaRPr/>
          </a:p>
          <a:p>
            <a:pPr indent="-342900" lvl="0" marL="342900" rtl="0" algn="l">
              <a:lnSpc>
                <a:spcPct val="100000"/>
              </a:lnSpc>
              <a:spcBef>
                <a:spcPts val="0"/>
              </a:spcBef>
              <a:spcAft>
                <a:spcPts val="0"/>
              </a:spcAft>
              <a:buClr>
                <a:schemeClr val="lt1"/>
              </a:buClr>
              <a:buSzPts val="2800"/>
              <a:buFont typeface="Arial"/>
              <a:buNone/>
            </a:pPr>
            <a:r>
              <a:t/>
            </a:r>
            <a:endParaRPr sz="2600">
              <a:latin typeface="Century Gothic"/>
              <a:ea typeface="Century Gothic"/>
              <a:cs typeface="Century Gothic"/>
              <a:sym typeface="Century Gothic"/>
            </a:endParaRPr>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Century Gothic"/>
                <a:ea typeface="Century Gothic"/>
                <a:cs typeface="Century Gothic"/>
                <a:sym typeface="Century Gothic"/>
              </a:rPr>
              <a:t>Thriving Champion</a:t>
            </a:r>
            <a:endParaRPr sz="2600">
              <a:latin typeface="Century Gothic"/>
              <a:ea typeface="Century Gothic"/>
              <a:cs typeface="Century Gothic"/>
              <a:sym typeface="Century Gothic"/>
            </a:endParaRPr>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Century Gothic"/>
                <a:ea typeface="Century Gothic"/>
                <a:cs typeface="Century Gothic"/>
                <a:sym typeface="Century Gothic"/>
              </a:rPr>
              <a:t>House points </a:t>
            </a:r>
            <a:endParaRPr sz="2600">
              <a:latin typeface="Century Gothic"/>
              <a:ea typeface="Century Gothic"/>
              <a:cs typeface="Century Gothic"/>
              <a:sym typeface="Century Gothic"/>
            </a:endParaRPr>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Century Gothic"/>
                <a:ea typeface="Century Gothic"/>
                <a:cs typeface="Century Gothic"/>
                <a:sym typeface="Century Gothic"/>
              </a:rPr>
              <a:t>Stickers </a:t>
            </a:r>
            <a:endParaRPr sz="2600">
              <a:latin typeface="Century Gothic"/>
              <a:ea typeface="Century Gothic"/>
              <a:cs typeface="Century Gothic"/>
              <a:sym typeface="Century Gothic"/>
            </a:endParaRPr>
          </a:p>
          <a:p>
            <a:pPr indent="-304800" lvl="0" marL="342900" rtl="0" algn="l">
              <a:lnSpc>
                <a:spcPct val="100000"/>
              </a:lnSpc>
              <a:spcBef>
                <a:spcPts val="560"/>
              </a:spcBef>
              <a:spcAft>
                <a:spcPts val="0"/>
              </a:spcAft>
              <a:buClr>
                <a:schemeClr val="lt1"/>
              </a:buClr>
              <a:buSzPts val="2200"/>
              <a:buFont typeface="Arial"/>
              <a:buChar char="•"/>
            </a:pPr>
            <a:r>
              <a:rPr b="0" i="0" lang="en-US" sz="2200" u="none">
                <a:solidFill>
                  <a:schemeClr val="lt1"/>
                </a:solidFill>
                <a:latin typeface="Century Gothic"/>
                <a:ea typeface="Century Gothic"/>
                <a:cs typeface="Century Gothic"/>
                <a:sym typeface="Century Gothic"/>
              </a:rPr>
              <a:t>Verbal praise </a:t>
            </a:r>
            <a:endParaRPr b="0" i="0" sz="2200" u="none">
              <a:solidFill>
                <a:schemeClr val="lt1"/>
              </a:solidFill>
              <a:latin typeface="Century Gothic"/>
              <a:ea typeface="Century Gothic"/>
              <a:cs typeface="Century Gothic"/>
              <a:sym typeface="Century Gothic"/>
            </a:endParaRPr>
          </a:p>
          <a:p>
            <a:pPr indent="-304800" lvl="0" marL="342900" rtl="0" algn="l">
              <a:lnSpc>
                <a:spcPct val="100000"/>
              </a:lnSpc>
              <a:spcBef>
                <a:spcPts val="560"/>
              </a:spcBef>
              <a:spcAft>
                <a:spcPts val="0"/>
              </a:spcAft>
              <a:buClr>
                <a:schemeClr val="lt1"/>
              </a:buClr>
              <a:buSzPts val="2200"/>
              <a:buChar char="•"/>
            </a:pPr>
            <a:r>
              <a:rPr lang="en-US" sz="2200">
                <a:solidFill>
                  <a:schemeClr val="lt1"/>
                </a:solidFill>
                <a:latin typeface="Century Gothic"/>
                <a:ea typeface="Century Gothic"/>
                <a:cs typeface="Century Gothic"/>
                <a:sym typeface="Century Gothic"/>
              </a:rPr>
              <a:t>Values Passport stamps - when your child consistently demonstrates a value they will receive a stamp. When they have collected enough stamps they can exchange this for a reward.</a:t>
            </a:r>
            <a:endParaRPr sz="2200">
              <a:solidFill>
                <a:schemeClr val="lt1"/>
              </a:solidFill>
              <a:latin typeface="Century Gothic"/>
              <a:ea typeface="Century Gothic"/>
              <a:cs typeface="Century Gothic"/>
              <a:sym typeface="Century Gothic"/>
            </a:endParaRPr>
          </a:p>
          <a:p>
            <a:pPr indent="-342900" lvl="0" marL="342900" rtl="0" algn="l">
              <a:lnSpc>
                <a:spcPct val="100000"/>
              </a:lnSpc>
              <a:spcBef>
                <a:spcPts val="640"/>
              </a:spcBef>
              <a:spcAft>
                <a:spcPts val="0"/>
              </a:spcAft>
              <a:buClr>
                <a:schemeClr val="dk1"/>
              </a:buClr>
              <a:buSzPts val="3200"/>
              <a:buFont typeface="Arial"/>
              <a:buNone/>
            </a:pPr>
            <a:r>
              <a:t/>
            </a:r>
            <a:endParaRPr b="0" i="0" sz="2600" u="none">
              <a:solidFill>
                <a:schemeClr val="lt1"/>
              </a:solidFill>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Font typeface="Arial"/>
              <a:buNone/>
            </a:pPr>
            <a:r>
              <a:t/>
            </a:r>
            <a:endParaRPr b="0" i="0" sz="2600" u="non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7" name="Shape 157"/>
        <p:cNvGrpSpPr/>
        <p:nvPr/>
      </p:nvGrpSpPr>
      <p:grpSpPr>
        <a:xfrm>
          <a:off x="0" y="0"/>
          <a:ext cx="0" cy="0"/>
          <a:chOff x="0" y="0"/>
          <a:chExt cx="0" cy="0"/>
        </a:xfrm>
      </p:grpSpPr>
      <p:pic>
        <p:nvPicPr>
          <p:cNvPr descr="blackboard" id="158" name="Google Shape;158;p11"/>
          <p:cNvPicPr preferRelativeResize="0"/>
          <p:nvPr/>
        </p:nvPicPr>
        <p:blipFill rotWithShape="1">
          <a:blip r:embed="rId3">
            <a:alphaModFix/>
          </a:blip>
          <a:srcRect b="0" l="0" r="0" t="0"/>
          <a:stretch/>
        </p:blipFill>
        <p:spPr>
          <a:xfrm>
            <a:off x="179387" y="404812"/>
            <a:ext cx="8675687" cy="5759450"/>
          </a:xfrm>
          <a:prstGeom prst="rect">
            <a:avLst/>
          </a:prstGeom>
          <a:noFill/>
          <a:ln>
            <a:noFill/>
          </a:ln>
        </p:spPr>
      </p:pic>
      <p:sp>
        <p:nvSpPr>
          <p:cNvPr id="159" name="Google Shape;159;p11"/>
          <p:cNvSpPr txBox="1"/>
          <p:nvPr>
            <p:ph type="title"/>
          </p:nvPr>
        </p:nvSpPr>
        <p:spPr>
          <a:xfrm>
            <a:off x="457200" y="35108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Rewards and Sanctions</a:t>
            </a:r>
            <a:endParaRPr>
              <a:latin typeface="Century Gothic"/>
              <a:ea typeface="Century Gothic"/>
              <a:cs typeface="Century Gothic"/>
              <a:sym typeface="Century Gothic"/>
            </a:endParaRPr>
          </a:p>
        </p:txBody>
      </p:sp>
      <p:sp>
        <p:nvSpPr>
          <p:cNvPr id="160" name="Google Shape;160;p11"/>
          <p:cNvSpPr txBox="1"/>
          <p:nvPr>
            <p:ph idx="1" type="body"/>
          </p:nvPr>
        </p:nvSpPr>
        <p:spPr>
          <a:xfrm>
            <a:off x="402430" y="1494087"/>
            <a:ext cx="8229600" cy="45261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200"/>
              <a:buFont typeface="Arial"/>
              <a:buNone/>
            </a:pPr>
            <a:r>
              <a:rPr lang="en-US" sz="2200" u="sng">
                <a:solidFill>
                  <a:schemeClr val="lt1"/>
                </a:solidFill>
                <a:latin typeface="Century Gothic"/>
                <a:ea typeface="Century Gothic"/>
                <a:cs typeface="Century Gothic"/>
                <a:sym typeface="Century Gothic"/>
              </a:rPr>
              <a:t>Behaviour Thermometer</a:t>
            </a:r>
            <a:endParaRPr sz="2200">
              <a:solidFill>
                <a:schemeClr val="lt1"/>
              </a:solidFill>
              <a:latin typeface="Century Gothic"/>
              <a:ea typeface="Century Gothic"/>
              <a:cs typeface="Century Gothic"/>
              <a:sym typeface="Century Gothic"/>
            </a:endParaRPr>
          </a:p>
          <a:p>
            <a:pPr indent="-203200" lvl="0" marL="342900" rtl="0" algn="l">
              <a:lnSpc>
                <a:spcPct val="100000"/>
              </a:lnSpc>
              <a:spcBef>
                <a:spcPts val="640"/>
              </a:spcBef>
              <a:spcAft>
                <a:spcPts val="0"/>
              </a:spcAft>
              <a:buClr>
                <a:schemeClr val="lt1"/>
              </a:buClr>
              <a:buSzPts val="1000"/>
              <a:buChar char="•"/>
            </a:pPr>
            <a:r>
              <a:rPr lang="en-US" sz="2200">
                <a:solidFill>
                  <a:schemeClr val="lt1"/>
                </a:solidFill>
                <a:latin typeface="Century Gothic"/>
                <a:ea typeface="Century Gothic"/>
                <a:cs typeface="Century Gothic"/>
                <a:sym typeface="Century Gothic"/>
              </a:rPr>
              <a:t>If a child repeatedly disrupts the class then they will be put onto the behaviour thermometer and will miss part of break to think about their behaviour. </a:t>
            </a:r>
            <a:endParaRPr sz="2200">
              <a:solidFill>
                <a:schemeClr val="lt1"/>
              </a:solidFill>
              <a:latin typeface="Century Gothic"/>
              <a:ea typeface="Century Gothic"/>
              <a:cs typeface="Century Gothic"/>
              <a:sym typeface="Century Gothic"/>
            </a:endParaRPr>
          </a:p>
          <a:p>
            <a:pPr indent="-203200" lvl="0" marL="342900" rtl="0" algn="l">
              <a:lnSpc>
                <a:spcPct val="100000"/>
              </a:lnSpc>
              <a:spcBef>
                <a:spcPts val="640"/>
              </a:spcBef>
              <a:spcAft>
                <a:spcPts val="0"/>
              </a:spcAft>
              <a:buClr>
                <a:schemeClr val="lt1"/>
              </a:buClr>
              <a:buSzPts val="1000"/>
              <a:buChar char="•"/>
            </a:pPr>
            <a:r>
              <a:rPr lang="en-US" sz="2200">
                <a:solidFill>
                  <a:schemeClr val="lt1"/>
                </a:solidFill>
                <a:latin typeface="Century Gothic"/>
                <a:ea typeface="Century Gothic"/>
                <a:cs typeface="Century Gothic"/>
                <a:sym typeface="Century Gothic"/>
              </a:rPr>
              <a:t>If the teacher has to then speak to the child again, they will move up the thermometer and the consequences will increase. </a:t>
            </a:r>
            <a:endParaRPr sz="2200">
              <a:solidFill>
                <a:schemeClr val="lt1"/>
              </a:solidFill>
              <a:latin typeface="Century Gothic"/>
              <a:ea typeface="Century Gothic"/>
              <a:cs typeface="Century Gothic"/>
              <a:sym typeface="Century Gothic"/>
            </a:endParaRPr>
          </a:p>
          <a:p>
            <a:pPr indent="-203200" lvl="0" marL="342900" rtl="0" algn="l">
              <a:lnSpc>
                <a:spcPct val="100000"/>
              </a:lnSpc>
              <a:spcBef>
                <a:spcPts val="640"/>
              </a:spcBef>
              <a:spcAft>
                <a:spcPts val="0"/>
              </a:spcAft>
              <a:buClr>
                <a:schemeClr val="lt1"/>
              </a:buClr>
              <a:buSzPts val="1000"/>
              <a:buChar char="•"/>
            </a:pPr>
            <a:r>
              <a:rPr lang="en-US" sz="2200">
                <a:solidFill>
                  <a:schemeClr val="lt1"/>
                </a:solidFill>
                <a:latin typeface="Century Gothic"/>
                <a:ea typeface="Century Gothic"/>
                <a:cs typeface="Century Gothic"/>
                <a:sym typeface="Century Gothic"/>
              </a:rPr>
              <a:t>Children may go straight onto a higher level of the behaviour thermometer depending on their behaviour. </a:t>
            </a:r>
            <a:endParaRPr sz="2200">
              <a:solidFill>
                <a:schemeClr val="lt1"/>
              </a:solidFill>
              <a:latin typeface="Century Gothic"/>
              <a:ea typeface="Century Gothic"/>
              <a:cs typeface="Century Gothic"/>
              <a:sym typeface="Century Gothic"/>
            </a:endParaRPr>
          </a:p>
          <a:p>
            <a:pPr indent="-292100" lvl="0" marL="342900" rtl="0" algn="l">
              <a:lnSpc>
                <a:spcPct val="100000"/>
              </a:lnSpc>
              <a:spcBef>
                <a:spcPts val="640"/>
              </a:spcBef>
              <a:spcAft>
                <a:spcPts val="0"/>
              </a:spcAft>
              <a:buClr>
                <a:schemeClr val="lt1"/>
              </a:buClr>
              <a:buSzPts val="2400"/>
              <a:buChar char="•"/>
            </a:pPr>
            <a:r>
              <a:rPr lang="en-US" sz="2200">
                <a:solidFill>
                  <a:schemeClr val="lt1"/>
                </a:solidFill>
                <a:latin typeface="Century Gothic"/>
                <a:ea typeface="Century Gothic"/>
                <a:cs typeface="Century Gothic"/>
                <a:sym typeface="Century Gothic"/>
              </a:rPr>
              <a:t>Each day is a fresh start for the children.</a:t>
            </a:r>
            <a:endParaRPr sz="2200">
              <a:solidFill>
                <a:schemeClr val="lt1"/>
              </a:solidFill>
              <a:latin typeface="Century Gothic"/>
              <a:ea typeface="Century Gothic"/>
              <a:cs typeface="Century Gothic"/>
              <a:sym typeface="Century Gothic"/>
            </a:endParaRPr>
          </a:p>
          <a:p>
            <a:pPr indent="-139700" lvl="0" marL="342900" rtl="0" algn="l">
              <a:lnSpc>
                <a:spcPct val="100000"/>
              </a:lnSpc>
              <a:spcBef>
                <a:spcPts val="640"/>
              </a:spcBef>
              <a:spcAft>
                <a:spcPts val="0"/>
              </a:spcAft>
              <a:buClr>
                <a:schemeClr val="dk1"/>
              </a:buClr>
              <a:buSzPts val="3200"/>
              <a:buFont typeface="Arial"/>
              <a:buNone/>
            </a:pPr>
            <a:r>
              <a:t/>
            </a:r>
            <a:endParaRPr b="0" i="0" sz="2400" u="none">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64" name="Shape 164"/>
        <p:cNvGrpSpPr/>
        <p:nvPr/>
      </p:nvGrpSpPr>
      <p:grpSpPr>
        <a:xfrm>
          <a:off x="0" y="0"/>
          <a:ext cx="0" cy="0"/>
          <a:chOff x="0" y="0"/>
          <a:chExt cx="0" cy="0"/>
        </a:xfrm>
      </p:grpSpPr>
      <p:pic>
        <p:nvPicPr>
          <p:cNvPr descr="blackboard" id="165" name="Google Shape;165;p12"/>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66" name="Google Shape;166;p12"/>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Century Gothic"/>
                <a:ea typeface="Century Gothic"/>
                <a:cs typeface="Century Gothic"/>
                <a:sym typeface="Century Gothic"/>
              </a:rPr>
              <a:t>Website</a:t>
            </a:r>
            <a:endParaRPr>
              <a:latin typeface="Century Gothic"/>
              <a:ea typeface="Century Gothic"/>
              <a:cs typeface="Century Gothic"/>
              <a:sym typeface="Century Gothic"/>
            </a:endParaRPr>
          </a:p>
        </p:txBody>
      </p:sp>
      <p:sp>
        <p:nvSpPr>
          <p:cNvPr id="167" name="Google Shape;167;p12"/>
          <p:cNvSpPr txBox="1"/>
          <p:nvPr>
            <p:ph idx="1" type="body"/>
          </p:nvPr>
        </p:nvSpPr>
        <p:spPr>
          <a:xfrm>
            <a:off x="611187" y="1412875"/>
            <a:ext cx="8075612" cy="4713287"/>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200"/>
              <a:buNone/>
            </a:pPr>
            <a:r>
              <a:rPr lang="en-US" u="sng">
                <a:solidFill>
                  <a:schemeClr val="hlink"/>
                </a:solidFill>
                <a:latin typeface="Century Gothic"/>
                <a:ea typeface="Century Gothic"/>
                <a:cs typeface="Century Gothic"/>
                <a:sym typeface="Century Gothic"/>
                <a:hlinkClick r:id="rId4"/>
              </a:rPr>
              <a:t>https://www.mrisborough.bucks.sch.uk/</a:t>
            </a:r>
            <a:endParaRPr u="sng">
              <a:solidFill>
                <a:schemeClr val="hlink"/>
              </a:solidFill>
              <a:latin typeface="Century Gothic"/>
              <a:ea typeface="Century Gothic"/>
              <a:cs typeface="Century Gothic"/>
              <a:sym typeface="Century Gothic"/>
            </a:endParaRPr>
          </a:p>
          <a:p>
            <a:pPr indent="-342900" lvl="0" marL="342900" rtl="0" algn="l">
              <a:lnSpc>
                <a:spcPct val="100000"/>
              </a:lnSpc>
              <a:spcBef>
                <a:spcPts val="0"/>
              </a:spcBef>
              <a:spcAft>
                <a:spcPts val="0"/>
              </a:spcAft>
              <a:buClr>
                <a:schemeClr val="lt1"/>
              </a:buClr>
              <a:buSzPts val="3200"/>
              <a:buNone/>
            </a:pPr>
            <a:r>
              <a:t/>
            </a:r>
            <a:endParaRPr u="sng">
              <a:solidFill>
                <a:schemeClr val="hlink"/>
              </a:solidFill>
              <a:latin typeface="Century Gothic"/>
              <a:ea typeface="Century Gothic"/>
              <a:cs typeface="Century Gothic"/>
              <a:sym typeface="Century Gothic"/>
            </a:endParaRPr>
          </a:p>
          <a:p>
            <a:pPr indent="0" lvl="0" marL="0" rtl="0" algn="ctr">
              <a:lnSpc>
                <a:spcPct val="100000"/>
              </a:lnSpc>
              <a:spcBef>
                <a:spcPts val="0"/>
              </a:spcBef>
              <a:spcAft>
                <a:spcPts val="0"/>
              </a:spcAft>
              <a:buClr>
                <a:srgbClr val="FFFF00"/>
              </a:buClr>
              <a:buSzPts val="4400"/>
              <a:buFont typeface="Arial"/>
              <a:buNone/>
            </a:pPr>
            <a:r>
              <a:t/>
            </a:r>
            <a:endParaRPr b="1" sz="4400" u="sng">
              <a:solidFill>
                <a:srgbClr val="FFFF00"/>
              </a:solidFill>
              <a:latin typeface="Century Gothic"/>
              <a:ea typeface="Century Gothic"/>
              <a:cs typeface="Century Gothic"/>
              <a:sym typeface="Century Gothic"/>
            </a:endParaRPr>
          </a:p>
          <a:p>
            <a:pPr indent="0" lvl="0" marL="0" rtl="0" algn="ctr">
              <a:lnSpc>
                <a:spcPct val="100000"/>
              </a:lnSpc>
              <a:spcBef>
                <a:spcPts val="0"/>
              </a:spcBef>
              <a:spcAft>
                <a:spcPts val="0"/>
              </a:spcAft>
              <a:buClr>
                <a:srgbClr val="FFFF00"/>
              </a:buClr>
              <a:buSzPts val="4400"/>
              <a:buFont typeface="Arial"/>
              <a:buNone/>
            </a:pPr>
            <a:r>
              <a:rPr b="1" lang="en-US" sz="4400" u="sng">
                <a:solidFill>
                  <a:srgbClr val="FFFF00"/>
                </a:solidFill>
                <a:latin typeface="Century Gothic"/>
                <a:ea typeface="Century Gothic"/>
                <a:cs typeface="Century Gothic"/>
                <a:sym typeface="Century Gothic"/>
              </a:rPr>
              <a:t>Class Page</a:t>
            </a:r>
            <a:endParaRPr/>
          </a:p>
          <a:p>
            <a:pPr indent="0" lvl="0" marL="0" rtl="0" algn="l">
              <a:lnSpc>
                <a:spcPct val="100000"/>
              </a:lnSpc>
              <a:spcBef>
                <a:spcPts val="640"/>
              </a:spcBef>
              <a:spcAft>
                <a:spcPts val="0"/>
              </a:spcAft>
              <a:buSzPts val="3200"/>
              <a:buNone/>
            </a:pPr>
            <a:r>
              <a:rPr lang="en-US" u="sng">
                <a:solidFill>
                  <a:schemeClr val="hlink"/>
                </a:solidFill>
                <a:latin typeface="Century Gothic"/>
                <a:ea typeface="Century Gothic"/>
                <a:cs typeface="Century Gothic"/>
                <a:sym typeface="Century Gothic"/>
                <a:hlinkClick r:id="rId5"/>
              </a:rPr>
              <a:t>https://www.mrisborough.bucks.sch.uk/falcons/</a:t>
            </a:r>
            <a:endParaRPr>
              <a:latin typeface="Century Gothic"/>
              <a:ea typeface="Century Gothic"/>
              <a:cs typeface="Century Gothic"/>
              <a:sym typeface="Century Gothic"/>
            </a:endParaRPr>
          </a:p>
          <a:p>
            <a:pPr indent="0" lvl="0" marL="0" rtl="0" algn="l">
              <a:lnSpc>
                <a:spcPct val="100000"/>
              </a:lnSpc>
              <a:spcBef>
                <a:spcPts val="640"/>
              </a:spcBef>
              <a:spcAft>
                <a:spcPts val="0"/>
              </a:spcAft>
              <a:buSzPts val="3200"/>
              <a:buNone/>
            </a:pPr>
            <a:r>
              <a:t/>
            </a:r>
            <a:endParaRPr>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71" name="Shape 171"/>
        <p:cNvGrpSpPr/>
        <p:nvPr/>
      </p:nvGrpSpPr>
      <p:grpSpPr>
        <a:xfrm>
          <a:off x="0" y="0"/>
          <a:ext cx="0" cy="0"/>
          <a:chOff x="0" y="0"/>
          <a:chExt cx="0" cy="0"/>
        </a:xfrm>
      </p:grpSpPr>
      <p:pic>
        <p:nvPicPr>
          <p:cNvPr descr="blackboard" id="172" name="Google Shape;172;p13"/>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73" name="Google Shape;173;p13"/>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Century Gothic"/>
                <a:ea typeface="Century Gothic"/>
                <a:cs typeface="Century Gothic"/>
                <a:sym typeface="Century Gothic"/>
              </a:rPr>
              <a:t>General Reminders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74" name="Google Shape;174;p13"/>
          <p:cNvSpPr txBox="1"/>
          <p:nvPr/>
        </p:nvSpPr>
        <p:spPr>
          <a:xfrm>
            <a:off x="911225" y="1412875"/>
            <a:ext cx="7775575" cy="4770437"/>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3200"/>
              <a:buFont typeface="Arial"/>
              <a:buChar char="•"/>
            </a:pPr>
            <a:r>
              <a:rPr b="0" i="0" lang="en-US" sz="2800" u="none" cap="none" strike="noStrike">
                <a:solidFill>
                  <a:schemeClr val="lt1"/>
                </a:solidFill>
                <a:latin typeface="Century Gothic"/>
                <a:ea typeface="Century Gothic"/>
                <a:cs typeface="Century Gothic"/>
                <a:sym typeface="Century Gothic"/>
              </a:rPr>
              <a:t>Uniform (names in clothes)</a:t>
            </a:r>
            <a:endParaRPr b="0" i="0" sz="1200" u="none" cap="none" strike="noStrike">
              <a:solidFill>
                <a:srgbClr val="000000"/>
              </a:solidFill>
              <a:latin typeface="Century Gothic"/>
              <a:ea typeface="Century Gothic"/>
              <a:cs typeface="Century Gothic"/>
              <a:sym typeface="Century Gothic"/>
            </a:endParaRPr>
          </a:p>
          <a:p>
            <a:pPr indent="-457200" lvl="0" marL="457200" marR="0" rtl="0" algn="l">
              <a:lnSpc>
                <a:spcPct val="100000"/>
              </a:lnSpc>
              <a:spcBef>
                <a:spcPts val="1600"/>
              </a:spcBef>
              <a:spcAft>
                <a:spcPts val="0"/>
              </a:spcAft>
              <a:buClr>
                <a:schemeClr val="lt1"/>
              </a:buClr>
              <a:buSzPts val="3200"/>
              <a:buFont typeface="Arial"/>
              <a:buChar char="•"/>
            </a:pPr>
            <a:r>
              <a:rPr b="0" i="0" lang="en-US" sz="2800" u="none" cap="none" strike="noStrike">
                <a:solidFill>
                  <a:schemeClr val="lt1"/>
                </a:solidFill>
                <a:latin typeface="Century Gothic"/>
                <a:ea typeface="Century Gothic"/>
                <a:cs typeface="Century Gothic"/>
                <a:sym typeface="Century Gothic"/>
              </a:rPr>
              <a:t>Water bottles</a:t>
            </a:r>
            <a:endParaRPr b="0" i="0" sz="1200" u="none" cap="none" strike="noStrike">
              <a:solidFill>
                <a:srgbClr val="000000"/>
              </a:solidFill>
              <a:latin typeface="Century Gothic"/>
              <a:ea typeface="Century Gothic"/>
              <a:cs typeface="Century Gothic"/>
              <a:sym typeface="Century Gothic"/>
            </a:endParaRPr>
          </a:p>
          <a:p>
            <a:pPr indent="-457200" lvl="0" marL="457200" marR="0" rtl="0" algn="l">
              <a:lnSpc>
                <a:spcPct val="100000"/>
              </a:lnSpc>
              <a:spcBef>
                <a:spcPts val="1600"/>
              </a:spcBef>
              <a:spcAft>
                <a:spcPts val="0"/>
              </a:spcAft>
              <a:buClr>
                <a:schemeClr val="lt1"/>
              </a:buClr>
              <a:buSzPts val="3200"/>
              <a:buFont typeface="Arial"/>
              <a:buChar char="•"/>
            </a:pPr>
            <a:r>
              <a:rPr b="0" i="0" lang="en-US" sz="2800" u="none" cap="none" strike="noStrike">
                <a:solidFill>
                  <a:schemeClr val="lt1"/>
                </a:solidFill>
                <a:latin typeface="Century Gothic"/>
                <a:ea typeface="Century Gothic"/>
                <a:cs typeface="Century Gothic"/>
                <a:sym typeface="Century Gothic"/>
              </a:rPr>
              <a:t>Fruit or Vegetable snack at playtimes</a:t>
            </a:r>
            <a:endParaRPr b="0" i="0" sz="2800" u="none" cap="none" strike="noStrike">
              <a:solidFill>
                <a:schemeClr val="lt1"/>
              </a:solidFill>
              <a:latin typeface="Century Gothic"/>
              <a:ea typeface="Century Gothic"/>
              <a:cs typeface="Century Gothic"/>
              <a:sym typeface="Century Gothic"/>
            </a:endParaRPr>
          </a:p>
          <a:p>
            <a:pPr indent="-457200" lvl="0" marL="457200" marR="0" rtl="0" algn="l">
              <a:lnSpc>
                <a:spcPct val="100000"/>
              </a:lnSpc>
              <a:spcBef>
                <a:spcPts val="1600"/>
              </a:spcBef>
              <a:spcAft>
                <a:spcPts val="0"/>
              </a:spcAft>
              <a:buClr>
                <a:schemeClr val="lt1"/>
              </a:buClr>
              <a:buSzPts val="3200"/>
              <a:buFont typeface="Arial"/>
              <a:buChar char="•"/>
            </a:pPr>
            <a:r>
              <a:rPr b="0" i="0" lang="en-US" sz="2800" u="none" cap="none" strike="noStrike">
                <a:solidFill>
                  <a:schemeClr val="lt1"/>
                </a:solidFill>
                <a:latin typeface="Century Gothic"/>
                <a:ea typeface="Century Gothic"/>
                <a:cs typeface="Century Gothic"/>
                <a:sym typeface="Century Gothic"/>
              </a:rPr>
              <a:t>Please limit the items children are bringing to school with them each day. All stationary is being supplied by the school.</a:t>
            </a:r>
            <a:endParaRPr b="0" i="0" sz="2800" u="none" cap="none" strike="noStrike">
              <a:solidFill>
                <a:schemeClr val="lt1"/>
              </a:solidFill>
              <a:latin typeface="Century Gothic"/>
              <a:ea typeface="Century Gothic"/>
              <a:cs typeface="Century Gothic"/>
              <a:sym typeface="Century Gothic"/>
            </a:endParaRPr>
          </a:p>
          <a:p>
            <a:pPr indent="0" lvl="0" marL="457200" marR="0" rtl="0" algn="l">
              <a:lnSpc>
                <a:spcPct val="100000"/>
              </a:lnSpc>
              <a:spcBef>
                <a:spcPts val="16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78" name="Shape 178"/>
        <p:cNvGrpSpPr/>
        <p:nvPr/>
      </p:nvGrpSpPr>
      <p:grpSpPr>
        <a:xfrm>
          <a:off x="0" y="0"/>
          <a:ext cx="0" cy="0"/>
          <a:chOff x="0" y="0"/>
          <a:chExt cx="0" cy="0"/>
        </a:xfrm>
      </p:grpSpPr>
      <p:pic>
        <p:nvPicPr>
          <p:cNvPr descr="blackboard" id="179" name="Google Shape;179;p14"/>
          <p:cNvPicPr preferRelativeResize="0"/>
          <p:nvPr>
            <p:ph idx="1" type="body"/>
          </p:nvPr>
        </p:nvPicPr>
        <p:blipFill rotWithShape="1">
          <a:blip r:embed="rId3">
            <a:alphaModFix/>
          </a:blip>
          <a:srcRect b="0" l="0" r="0" t="0"/>
          <a:stretch/>
        </p:blipFill>
        <p:spPr>
          <a:xfrm>
            <a:off x="323850" y="188912"/>
            <a:ext cx="8496300" cy="5640300"/>
          </a:xfrm>
          <a:prstGeom prst="rect">
            <a:avLst/>
          </a:prstGeom>
          <a:noFill/>
          <a:ln>
            <a:noFill/>
          </a:ln>
        </p:spPr>
      </p:pic>
      <p:sp>
        <p:nvSpPr>
          <p:cNvPr id="180" name="Google Shape;180;p14"/>
          <p:cNvSpPr txBox="1"/>
          <p:nvPr>
            <p:ph type="title"/>
          </p:nvPr>
        </p:nvSpPr>
        <p:spPr>
          <a:xfrm>
            <a:off x="457200" y="124706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lang="en-US" sz="4000" u="sng">
                <a:solidFill>
                  <a:srgbClr val="FFFF00"/>
                </a:solidFill>
                <a:latin typeface="Century Gothic"/>
                <a:ea typeface="Century Gothic"/>
                <a:cs typeface="Century Gothic"/>
                <a:sym typeface="Century Gothic"/>
              </a:rPr>
              <a:t>Any Question</a:t>
            </a:r>
            <a:r>
              <a:rPr b="1" i="0" lang="en-US" sz="4000" u="sng">
                <a:solidFill>
                  <a:srgbClr val="FFFF00"/>
                </a:solidFill>
                <a:latin typeface="Century Gothic"/>
                <a:ea typeface="Century Gothic"/>
                <a:cs typeface="Century Gothic"/>
                <a:sym typeface="Century Gothic"/>
              </a:rPr>
              <a:t>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81" name="Google Shape;181;p14"/>
          <p:cNvSpPr txBox="1"/>
          <p:nvPr/>
        </p:nvSpPr>
        <p:spPr>
          <a:xfrm>
            <a:off x="695262" y="1898788"/>
            <a:ext cx="7775700" cy="4770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00"/>
              </a:buClr>
              <a:buSzPts val="4400"/>
              <a:buFont typeface="Arial"/>
              <a:buNone/>
            </a:pPr>
            <a:r>
              <a:rPr b="0" i="0" lang="en-US" sz="3600" u="none" cap="none" strike="noStrike">
                <a:solidFill>
                  <a:srgbClr val="FFFF00"/>
                </a:solidFill>
                <a:latin typeface="Century Gothic"/>
                <a:ea typeface="Century Gothic"/>
                <a:cs typeface="Century Gothic"/>
                <a:sym typeface="Century Gothic"/>
              </a:rPr>
              <a:t>Please send any general questions into the school office.</a:t>
            </a:r>
            <a:endParaRPr b="0" i="0" sz="3600" u="none" cap="none" strike="noStrike">
              <a:solidFill>
                <a:srgbClr val="FFFF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FFFF00"/>
              </a:buClr>
              <a:buSzPts val="4400"/>
              <a:buFont typeface="Arial"/>
              <a:buNone/>
            </a:pPr>
            <a:r>
              <a:t/>
            </a:r>
            <a:endParaRPr b="0" i="0" sz="3600" u="none" cap="none" strike="noStrike">
              <a:solidFill>
                <a:srgbClr val="FFFF0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FFFF00"/>
              </a:buClr>
              <a:buSzPts val="4400"/>
              <a:buFont typeface="Arial"/>
              <a:buNone/>
            </a:pPr>
            <a:r>
              <a:rPr b="0" i="0" lang="en-US" sz="2000" u="none" cap="none" strike="noStrike">
                <a:solidFill>
                  <a:srgbClr val="FFFF00"/>
                </a:solidFill>
                <a:latin typeface="Century Gothic"/>
                <a:ea typeface="Century Gothic"/>
                <a:cs typeface="Century Gothic"/>
                <a:sym typeface="Century Gothic"/>
              </a:rPr>
              <a:t>Otherwise please request a phone call via office@monks.org.uk to discuss your child personally.</a:t>
            </a:r>
            <a:endParaRPr b="0" i="0" sz="1800" u="none" cap="none" strike="noStrik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rgbClr val="FFFF00"/>
              </a:buClr>
              <a:buSzPts val="4400"/>
              <a:buFont typeface="Arial"/>
              <a:buNone/>
            </a:pPr>
            <a:r>
              <a:t/>
            </a:r>
            <a:endParaRPr b="0" i="0" sz="3600" u="none" cap="none" strike="noStrike">
              <a:solidFill>
                <a:srgbClr val="FFFF00"/>
              </a:solidFill>
              <a:latin typeface="Tahoma"/>
              <a:ea typeface="Tahoma"/>
              <a:cs typeface="Tahoma"/>
              <a:sym typeface="Tahoma"/>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Simon Mullen</dc:creator>
</cp:coreProperties>
</file>