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60" r:id="rId4"/>
    <p:sldId id="261" r:id="rId5"/>
    <p:sldId id="272" r:id="rId6"/>
    <p:sldId id="262" r:id="rId7"/>
    <p:sldId id="263" r:id="rId8"/>
    <p:sldId id="264" r:id="rId9"/>
    <p:sldId id="265" r:id="rId10"/>
    <p:sldId id="271" r:id="rId11"/>
    <p:sldId id="266" r:id="rId12"/>
    <p:sldId id="267" r:id="rId13"/>
    <p:sldId id="268" r:id="rId14"/>
    <p:sldId id="269" r:id="rId15"/>
    <p:sldId id="270" r:id="rId16"/>
  </p:sldIdLst>
  <p:sldSz cx="9144000" cy="6858000" type="screen4x3"/>
  <p:notesSz cx="6858000" cy="9144000"/>
  <p:embeddedFontLst>
    <p:embeddedFont>
      <p:font typeface="Tahoma" panose="020B0604030504040204" pitchFamily="34" charset="0"/>
      <p:regular r:id="rId18"/>
      <p:bold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14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 name="Google Shape;11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1181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 name="Google Shape;13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24278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4" name="Google Shape;16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 name="Google Shape;171;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 name="Google Shape;17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945c3bf257_1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g945c3bf257_1_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a:endParaRPr/>
          </a:p>
        </p:txBody>
      </p:sp>
      <p:sp>
        <p:nvSpPr>
          <p:cNvPr id="14" name="Google Shape;14;p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6" name="Google Shape;26;p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1" name="Google Shape;31;p5"/>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2" name="Google Shape;32;p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7" name="Google Shape;37;p6"/>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9pPr>
          </a:lstStyle>
          <a:p>
            <a:endParaRPr/>
          </a:p>
        </p:txBody>
      </p:sp>
      <p:sp>
        <p:nvSpPr>
          <p:cNvPr id="38" name="Google Shape;38;p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39" name="Google Shape;39;p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
        <p:cNvGrpSpPr/>
        <p:nvPr/>
      </p:nvGrpSpPr>
      <p:grpSpPr>
        <a:xfrm>
          <a:off x="0" y="0"/>
          <a:ext cx="0" cy="0"/>
          <a:chOff x="0" y="0"/>
          <a:chExt cx="0" cy="0"/>
        </a:xfrm>
      </p:grpSpPr>
      <p:sp>
        <p:nvSpPr>
          <p:cNvPr id="43" name="Google Shape;43;p7"/>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4" name="Google Shape;44;p7"/>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100000"/>
              </a:lnSpc>
              <a:spcBef>
                <a:spcPts val="400"/>
              </a:spcBef>
              <a:spcAft>
                <a:spcPts val="0"/>
              </a:spcAft>
              <a:buClr>
                <a:schemeClr val="dk1"/>
              </a:buClr>
              <a:buSzPts val="2000"/>
              <a:buFont typeface="Arial"/>
              <a:buChar char="»"/>
              <a:defRPr sz="2000"/>
            </a:lvl6pPr>
            <a:lvl7pPr marL="3200400" lvl="6" indent="-355600" algn="l">
              <a:lnSpc>
                <a:spcPct val="100000"/>
              </a:lnSpc>
              <a:spcBef>
                <a:spcPts val="400"/>
              </a:spcBef>
              <a:spcAft>
                <a:spcPts val="0"/>
              </a:spcAft>
              <a:buClr>
                <a:schemeClr val="dk1"/>
              </a:buClr>
              <a:buSzPts val="2000"/>
              <a:buFont typeface="Arial"/>
              <a:buChar char="»"/>
              <a:defRPr sz="2000"/>
            </a:lvl7pPr>
            <a:lvl8pPr marL="3657600" lvl="7" indent="-355600" algn="l">
              <a:lnSpc>
                <a:spcPct val="100000"/>
              </a:lnSpc>
              <a:spcBef>
                <a:spcPts val="400"/>
              </a:spcBef>
              <a:spcAft>
                <a:spcPts val="0"/>
              </a:spcAft>
              <a:buClr>
                <a:schemeClr val="dk1"/>
              </a:buClr>
              <a:buSzPts val="2000"/>
              <a:buFont typeface="Arial"/>
              <a:buChar char="»"/>
              <a:defRPr sz="2000"/>
            </a:lvl8pPr>
            <a:lvl9pPr marL="4114800" lvl="8" indent="-355600" algn="l">
              <a:lnSpc>
                <a:spcPct val="100000"/>
              </a:lnSpc>
              <a:spcBef>
                <a:spcPts val="400"/>
              </a:spcBef>
              <a:spcAft>
                <a:spcPts val="0"/>
              </a:spcAft>
              <a:buClr>
                <a:schemeClr val="dk1"/>
              </a:buClr>
              <a:buSzPts val="2000"/>
              <a:buFont typeface="Arial"/>
              <a:buChar char="»"/>
              <a:defRPr sz="2000"/>
            </a:lvl9pPr>
          </a:lstStyle>
          <a:p>
            <a:endParaRPr/>
          </a:p>
        </p:txBody>
      </p:sp>
      <p:sp>
        <p:nvSpPr>
          <p:cNvPr id="45" name="Google Shape;45;p7"/>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46" name="Google Shape;46;p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sp>
        <p:nvSpPr>
          <p:cNvPr id="50" name="Google Shape;50;p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1" name="Google Shape;61;p1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2" name="Google Shape;62;p1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3" name="Google Shape;63;p1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4" name="Google Shape;64;p1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7"/>
        <p:cNvGrpSpPr/>
        <p:nvPr/>
      </p:nvGrpSpPr>
      <p:grpSpPr>
        <a:xfrm>
          <a:off x="0" y="0"/>
          <a:ext cx="0" cy="0"/>
          <a:chOff x="0" y="0"/>
          <a:chExt cx="0" cy="0"/>
        </a:xfrm>
      </p:grpSpPr>
      <p:sp>
        <p:nvSpPr>
          <p:cNvPr id="68" name="Google Shape;68;p1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9" name="Google Shape;69;p11"/>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0" name="Google Shape;70;p11"/>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1" name="Google Shape;71;p1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chemeClr val="dk1"/>
              </a:buClr>
              <a:buSzPts val="2000"/>
              <a:buFont typeface="Arial"/>
              <a:buNone/>
              <a:defRPr sz="2000"/>
            </a:lvl1pPr>
            <a:lvl2pPr marL="914400" lvl="1" indent="-228600" algn="l">
              <a:lnSpc>
                <a:spcPct val="100000"/>
              </a:lnSpc>
              <a:spcBef>
                <a:spcPts val="360"/>
              </a:spcBef>
              <a:spcAft>
                <a:spcPts val="0"/>
              </a:spcAft>
              <a:buClr>
                <a:schemeClr val="dk1"/>
              </a:buClr>
              <a:buSzPts val="1800"/>
              <a:buFont typeface="Arial"/>
              <a:buNone/>
              <a:defRPr sz="1800"/>
            </a:lvl2pPr>
            <a:lvl3pPr marL="1371600" lvl="2" indent="-228600" algn="l">
              <a:lnSpc>
                <a:spcPct val="100000"/>
              </a:lnSpc>
              <a:spcBef>
                <a:spcPts val="320"/>
              </a:spcBef>
              <a:spcAft>
                <a:spcPts val="0"/>
              </a:spcAft>
              <a:buClr>
                <a:schemeClr val="dk1"/>
              </a:buClr>
              <a:buSzPts val="1600"/>
              <a:buFont typeface="Arial"/>
              <a:buNone/>
              <a:defRPr sz="1600"/>
            </a:lvl3pPr>
            <a:lvl4pPr marL="1828800" lvl="3" indent="-228600" algn="l">
              <a:lnSpc>
                <a:spcPct val="100000"/>
              </a:lnSpc>
              <a:spcBef>
                <a:spcPts val="280"/>
              </a:spcBef>
              <a:spcAft>
                <a:spcPts val="0"/>
              </a:spcAft>
              <a:buClr>
                <a:schemeClr val="dk1"/>
              </a:buClr>
              <a:buSzPts val="1400"/>
              <a:buFont typeface="Arial"/>
              <a:buNone/>
              <a:defRPr sz="1400"/>
            </a:lvl4pPr>
            <a:lvl5pPr marL="2286000" lvl="4" indent="-228600" algn="l">
              <a:lnSpc>
                <a:spcPct val="100000"/>
              </a:lnSpc>
              <a:spcBef>
                <a:spcPts val="280"/>
              </a:spcBef>
              <a:spcAft>
                <a:spcPts val="0"/>
              </a:spcAft>
              <a:buClr>
                <a:schemeClr val="dk1"/>
              </a:buClr>
              <a:buSzPts val="1400"/>
              <a:buFont typeface="Arial"/>
              <a:buNone/>
              <a:defRPr sz="1400"/>
            </a:lvl5pPr>
            <a:lvl6pPr marL="2743200" lvl="5" indent="-228600" algn="l">
              <a:lnSpc>
                <a:spcPct val="100000"/>
              </a:lnSpc>
              <a:spcBef>
                <a:spcPts val="280"/>
              </a:spcBef>
              <a:spcAft>
                <a:spcPts val="0"/>
              </a:spcAft>
              <a:buClr>
                <a:schemeClr val="dk1"/>
              </a:buClr>
              <a:buSzPts val="1400"/>
              <a:buFont typeface="Arial"/>
              <a:buNone/>
              <a:defRPr sz="1400"/>
            </a:lvl6pPr>
            <a:lvl7pPr marL="3200400" lvl="6" indent="-228600" algn="l">
              <a:lnSpc>
                <a:spcPct val="100000"/>
              </a:lnSpc>
              <a:spcBef>
                <a:spcPts val="280"/>
              </a:spcBef>
              <a:spcAft>
                <a:spcPts val="0"/>
              </a:spcAft>
              <a:buClr>
                <a:schemeClr val="dk1"/>
              </a:buClr>
              <a:buSzPts val="1400"/>
              <a:buFont typeface="Arial"/>
              <a:buNone/>
              <a:defRPr sz="1400"/>
            </a:lvl7pPr>
            <a:lvl8pPr marL="3657600" lvl="7" indent="-228600" algn="l">
              <a:lnSpc>
                <a:spcPct val="100000"/>
              </a:lnSpc>
              <a:spcBef>
                <a:spcPts val="280"/>
              </a:spcBef>
              <a:spcAft>
                <a:spcPts val="0"/>
              </a:spcAft>
              <a:buClr>
                <a:schemeClr val="dk1"/>
              </a:buClr>
              <a:buSzPts val="1400"/>
              <a:buFont typeface="Arial"/>
              <a:buNone/>
              <a:defRPr sz="1400"/>
            </a:lvl8pPr>
            <a:lvl9pPr marL="4114800" lvl="8" indent="-228600" algn="l">
              <a:lnSpc>
                <a:spcPct val="100000"/>
              </a:lnSpc>
              <a:spcBef>
                <a:spcPts val="280"/>
              </a:spcBef>
              <a:spcAft>
                <a:spcPts val="0"/>
              </a:spcAft>
              <a:buClr>
                <a:schemeClr val="dk1"/>
              </a:buClr>
              <a:buSzPts val="1400"/>
              <a:buFont typeface="Arial"/>
              <a:buNone/>
              <a:defRPr sz="1400"/>
            </a:lvl9pPr>
          </a:lstStyle>
          <a:p>
            <a:endParaRPr/>
          </a:p>
        </p:txBody>
      </p:sp>
      <p:sp>
        <p:nvSpPr>
          <p:cNvPr id="77" name="Google Shape;77;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D69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8" name="Google Shape;8;p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gov.uk/government/collections/multiplication-tables-chec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www.monksrisboroughprimary.com/" TargetMode="External"/><Relationship Id="rId4" Type="http://schemas.openxmlformats.org/officeDocument/2006/relationships/hyperlink" Target="https://www.mrisborough.bucks.sch.uk/4-hawks-4/"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83"/>
        <p:cNvGrpSpPr/>
        <p:nvPr/>
      </p:nvGrpSpPr>
      <p:grpSpPr>
        <a:xfrm>
          <a:off x="0" y="0"/>
          <a:ext cx="0" cy="0"/>
          <a:chOff x="0" y="0"/>
          <a:chExt cx="0" cy="0"/>
        </a:xfrm>
      </p:grpSpPr>
      <p:pic>
        <p:nvPicPr>
          <p:cNvPr id="84" name="Google Shape;84;p13" descr="blackboard"/>
          <p:cNvPicPr preferRelativeResize="0"/>
          <p:nvPr/>
        </p:nvPicPr>
        <p:blipFill rotWithShape="1">
          <a:blip r:embed="rId3">
            <a:alphaModFix/>
          </a:blip>
          <a:srcRect/>
          <a:stretch/>
        </p:blipFill>
        <p:spPr>
          <a:xfrm>
            <a:off x="179387" y="404812"/>
            <a:ext cx="8785225" cy="5832475"/>
          </a:xfrm>
          <a:prstGeom prst="rect">
            <a:avLst/>
          </a:prstGeom>
          <a:noFill/>
          <a:ln>
            <a:noFill/>
          </a:ln>
        </p:spPr>
      </p:pic>
      <p:sp>
        <p:nvSpPr>
          <p:cNvPr id="85" name="Google Shape;85;p13"/>
          <p:cNvSpPr txBox="1">
            <a:spLocks noGrp="1"/>
          </p:cNvSpPr>
          <p:nvPr>
            <p:ph type="ctrTitle"/>
          </p:nvPr>
        </p:nvSpPr>
        <p:spPr>
          <a:xfrm>
            <a:off x="755650" y="1222375"/>
            <a:ext cx="7772400" cy="14700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6000"/>
              <a:buFont typeface="Arial"/>
              <a:buNone/>
            </a:pPr>
            <a:r>
              <a:rPr lang="en-US" sz="6000" b="1" i="0" u="sng">
                <a:solidFill>
                  <a:srgbClr val="FFFF00"/>
                </a:solidFill>
                <a:latin typeface="Arial"/>
                <a:ea typeface="Arial"/>
                <a:cs typeface="Arial"/>
                <a:sym typeface="Arial"/>
              </a:rPr>
              <a:t>Meet the Teacher!</a:t>
            </a:r>
            <a:r>
              <a:rPr lang="en-US" sz="6000" b="1" i="0" u="none">
                <a:solidFill>
                  <a:srgbClr val="FFFF00"/>
                </a:solidFill>
                <a:latin typeface="Arial"/>
                <a:ea typeface="Arial"/>
                <a:cs typeface="Arial"/>
                <a:sym typeface="Arial"/>
              </a:rPr>
              <a:t> </a:t>
            </a:r>
            <a:endParaRPr/>
          </a:p>
        </p:txBody>
      </p:sp>
      <p:sp>
        <p:nvSpPr>
          <p:cNvPr id="86" name="Google Shape;86;p13"/>
          <p:cNvSpPr txBox="1">
            <a:spLocks noGrp="1"/>
          </p:cNvSpPr>
          <p:nvPr>
            <p:ph type="subTitle" idx="1"/>
          </p:nvPr>
        </p:nvSpPr>
        <p:spPr>
          <a:xfrm>
            <a:off x="1371600" y="2708275"/>
            <a:ext cx="6400800" cy="1317900"/>
          </a:xfrm>
          <a:prstGeom prst="rect">
            <a:avLst/>
          </a:prstGeom>
          <a:noFill/>
          <a:ln>
            <a:noFill/>
          </a:ln>
        </p:spPr>
        <p:txBody>
          <a:bodyPr spcFirstLastPara="1" wrap="square" lIns="91425" tIns="45700" rIns="91425" bIns="45700" anchor="t" anchorCtr="0">
            <a:noAutofit/>
          </a:bodyPr>
          <a:lstStyle/>
          <a:p>
            <a:pPr marL="0" lvl="0" indent="0" algn="ctr" rtl="0">
              <a:lnSpc>
                <a:spcPct val="80000"/>
              </a:lnSpc>
              <a:spcBef>
                <a:spcPts val="0"/>
              </a:spcBef>
              <a:spcAft>
                <a:spcPts val="0"/>
              </a:spcAft>
              <a:buClr>
                <a:schemeClr val="lt1"/>
              </a:buClr>
              <a:buSzPts val="4400"/>
              <a:buFont typeface="Arial"/>
              <a:buNone/>
            </a:pPr>
            <a:r>
              <a:rPr lang="en-US" sz="4400" b="1" dirty="0" err="1">
                <a:solidFill>
                  <a:schemeClr val="lt1"/>
                </a:solidFill>
              </a:rPr>
              <a:t>Mr</a:t>
            </a:r>
            <a:r>
              <a:rPr lang="en-US" sz="4400" b="1" dirty="0">
                <a:solidFill>
                  <a:schemeClr val="lt1"/>
                </a:solidFill>
              </a:rPr>
              <a:t> Mullen &amp; </a:t>
            </a:r>
            <a:r>
              <a:rPr lang="en-US" sz="4400" b="1" dirty="0" err="1">
                <a:solidFill>
                  <a:schemeClr val="lt1"/>
                </a:solidFill>
              </a:rPr>
              <a:t>Mrs</a:t>
            </a:r>
            <a:r>
              <a:rPr lang="en-US" sz="4400" b="1" dirty="0">
                <a:solidFill>
                  <a:schemeClr val="lt1"/>
                </a:solidFill>
              </a:rPr>
              <a:t> Gibbins</a:t>
            </a:r>
            <a:endParaRPr dirty="0"/>
          </a:p>
          <a:p>
            <a:pPr marL="0" lvl="0" indent="0" algn="ctr" rtl="0">
              <a:lnSpc>
                <a:spcPct val="80000"/>
              </a:lnSpc>
              <a:spcBef>
                <a:spcPts val="36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lvl="0" indent="0" algn="ctr" rtl="0">
              <a:lnSpc>
                <a:spcPct val="80000"/>
              </a:lnSpc>
              <a:spcBef>
                <a:spcPts val="720"/>
              </a:spcBef>
              <a:spcAft>
                <a:spcPts val="0"/>
              </a:spcAft>
              <a:buClr>
                <a:schemeClr val="lt1"/>
              </a:buClr>
              <a:buSzPts val="3600"/>
              <a:buFont typeface="Arial"/>
              <a:buNone/>
            </a:pPr>
            <a:r>
              <a:rPr lang="en-US" sz="3600" dirty="0" err="1">
                <a:solidFill>
                  <a:schemeClr val="lt1"/>
                </a:solidFill>
              </a:rPr>
              <a:t>Mrs</a:t>
            </a:r>
            <a:r>
              <a:rPr lang="en-US" sz="3600" dirty="0">
                <a:solidFill>
                  <a:schemeClr val="lt1"/>
                </a:solidFill>
              </a:rPr>
              <a:t> Nish, </a:t>
            </a:r>
            <a:r>
              <a:rPr lang="en-US" sz="3600" dirty="0" err="1">
                <a:solidFill>
                  <a:schemeClr val="lt1"/>
                </a:solidFill>
              </a:rPr>
              <a:t>Mrs</a:t>
            </a:r>
            <a:r>
              <a:rPr lang="en-US" sz="3600" dirty="0">
                <a:solidFill>
                  <a:schemeClr val="lt1"/>
                </a:solidFill>
              </a:rPr>
              <a:t> Jackson &amp; Miss Kelly will also be working to support Year 4.</a:t>
            </a:r>
            <a:endParaRPr dirty="0"/>
          </a:p>
        </p:txBody>
      </p:sp>
      <p:pic>
        <p:nvPicPr>
          <p:cNvPr id="87" name="Google Shape;87;p13"/>
          <p:cNvPicPr preferRelativeResize="0"/>
          <p:nvPr/>
        </p:nvPicPr>
        <p:blipFill rotWithShape="1">
          <a:blip r:embed="rId4">
            <a:alphaModFix/>
          </a:blip>
          <a:srcRect/>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91"/>
        <p:cNvGrpSpPr/>
        <p:nvPr/>
      </p:nvGrpSpPr>
      <p:grpSpPr>
        <a:xfrm>
          <a:off x="0" y="0"/>
          <a:ext cx="0" cy="0"/>
          <a:chOff x="0" y="0"/>
          <a:chExt cx="0" cy="0"/>
        </a:xfrm>
      </p:grpSpPr>
      <p:pic>
        <p:nvPicPr>
          <p:cNvPr id="92" name="Google Shape;92;p14" descr="blackboard"/>
          <p:cNvPicPr preferRelativeResize="0">
            <a:picLocks noGrp="1"/>
          </p:cNvPicPr>
          <p:nvPr>
            <p:ph type="body" idx="1"/>
          </p:nvPr>
        </p:nvPicPr>
        <p:blipFill rotWithShape="1">
          <a:blip r:embed="rId3">
            <a:alphaModFix/>
          </a:blip>
          <a:srcRect/>
          <a:stretch/>
        </p:blipFill>
        <p:spPr>
          <a:xfrm>
            <a:off x="323850" y="165101"/>
            <a:ext cx="8496300" cy="5640387"/>
          </a:xfrm>
          <a:prstGeom prst="rect">
            <a:avLst/>
          </a:prstGeom>
          <a:noFill/>
          <a:ln>
            <a:noFill/>
          </a:ln>
        </p:spPr>
      </p:pic>
      <p:sp>
        <p:nvSpPr>
          <p:cNvPr id="93" name="Google Shape;93;p14"/>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dirty="0">
                <a:solidFill>
                  <a:srgbClr val="FFFF00"/>
                </a:solidFill>
                <a:latin typeface="Arial"/>
                <a:ea typeface="Arial"/>
                <a:cs typeface="Arial"/>
                <a:sym typeface="Arial"/>
              </a:rPr>
              <a:t>Timetable </a:t>
            </a:r>
            <a:br>
              <a:rPr lang="en-US" sz="4000" b="1" i="0" u="sng" dirty="0">
                <a:solidFill>
                  <a:srgbClr val="FFFF00"/>
                </a:solidFill>
                <a:latin typeface="Arial"/>
                <a:ea typeface="Arial"/>
                <a:cs typeface="Arial"/>
                <a:sym typeface="Arial"/>
              </a:rPr>
            </a:br>
            <a:br>
              <a:rPr lang="en-US" sz="4000" b="1" i="0" u="sng" dirty="0">
                <a:solidFill>
                  <a:srgbClr val="CCFFCC"/>
                </a:solidFill>
                <a:latin typeface="Arial"/>
                <a:ea typeface="Arial"/>
                <a:cs typeface="Arial"/>
                <a:sym typeface="Arial"/>
              </a:rPr>
            </a:br>
            <a:br>
              <a:rPr lang="en-US" sz="4000" b="1" i="0" u="sng" dirty="0">
                <a:solidFill>
                  <a:srgbClr val="CCFFCC"/>
                </a:solidFill>
                <a:latin typeface="Arial"/>
                <a:ea typeface="Arial"/>
                <a:cs typeface="Arial"/>
                <a:sym typeface="Arial"/>
              </a:rPr>
            </a:br>
            <a:endParaRPr dirty="0"/>
          </a:p>
        </p:txBody>
      </p:sp>
      <p:sp>
        <p:nvSpPr>
          <p:cNvPr id="94" name="Google Shape;94;p14"/>
          <p:cNvSpPr txBox="1"/>
          <p:nvPr/>
        </p:nvSpPr>
        <p:spPr>
          <a:xfrm>
            <a:off x="684212" y="1341437"/>
            <a:ext cx="7775575" cy="5222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sng" strike="noStrike" cap="none">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C5FB27E0-D84B-42B8-998E-313FD49F6AF6}"/>
              </a:ext>
            </a:extLst>
          </p:cNvPr>
          <p:cNvPicPr>
            <a:picLocks noChangeAspect="1"/>
          </p:cNvPicPr>
          <p:nvPr/>
        </p:nvPicPr>
        <p:blipFill rotWithShape="1">
          <a:blip r:embed="rId4"/>
          <a:srcRect l="24950" t="20865" r="8990" b="11796"/>
          <a:stretch/>
        </p:blipFill>
        <p:spPr>
          <a:xfrm>
            <a:off x="1182255" y="1230600"/>
            <a:ext cx="7019636" cy="40250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16"/>
        <p:cNvGrpSpPr/>
        <p:nvPr/>
      </p:nvGrpSpPr>
      <p:grpSpPr>
        <a:xfrm>
          <a:off x="0" y="0"/>
          <a:ext cx="0" cy="0"/>
          <a:chOff x="0" y="0"/>
          <a:chExt cx="0" cy="0"/>
        </a:xfrm>
      </p:grpSpPr>
      <p:pic>
        <p:nvPicPr>
          <p:cNvPr id="117" name="Google Shape;117;p17" descr="blackboard"/>
          <p:cNvPicPr preferRelativeResize="0">
            <a:picLocks noGrp="1"/>
          </p:cNvPicPr>
          <p:nvPr>
            <p:ph type="body" idx="1"/>
          </p:nvPr>
        </p:nvPicPr>
        <p:blipFill rotWithShape="1">
          <a:blip r:embed="rId3">
            <a:alphaModFix/>
          </a:blip>
          <a:srcRect/>
          <a:stretch/>
        </p:blipFill>
        <p:spPr>
          <a:xfrm>
            <a:off x="323850" y="188912"/>
            <a:ext cx="8496300" cy="5976900"/>
          </a:xfrm>
          <a:prstGeom prst="rect">
            <a:avLst/>
          </a:prstGeom>
          <a:noFill/>
          <a:ln>
            <a:noFill/>
          </a:ln>
        </p:spPr>
      </p:pic>
      <p:sp>
        <p:nvSpPr>
          <p:cNvPr id="118" name="Google Shape;118;p17"/>
          <p:cNvSpPr txBox="1">
            <a:spLocks noGrp="1"/>
          </p:cNvSpPr>
          <p:nvPr>
            <p:ph type="title"/>
          </p:nvPr>
        </p:nvSpPr>
        <p:spPr>
          <a:xfrm>
            <a:off x="457200" y="460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Trips and Visitors</a:t>
            </a:r>
            <a:br>
              <a:rPr lang="en-US" sz="4000" b="1" i="0" u="sng">
                <a:solidFill>
                  <a:srgbClr val="CCFFCC"/>
                </a:solidFill>
                <a:latin typeface="Arial"/>
                <a:ea typeface="Arial"/>
                <a:cs typeface="Arial"/>
                <a:sym typeface="Arial"/>
              </a:rPr>
            </a:br>
            <a:endParaRPr/>
          </a:p>
        </p:txBody>
      </p:sp>
      <p:sp>
        <p:nvSpPr>
          <p:cNvPr id="119" name="Google Shape;119;p17"/>
          <p:cNvSpPr txBox="1"/>
          <p:nvPr/>
        </p:nvSpPr>
        <p:spPr>
          <a:xfrm>
            <a:off x="1566000" y="1336700"/>
            <a:ext cx="6012000" cy="36813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US" sz="2000" dirty="0">
                <a:solidFill>
                  <a:schemeClr val="lt1"/>
                </a:solidFill>
              </a:rPr>
              <a:t>We are hoping to plan some exciting visits both inside and outside school to extend our learning and to bring our topics alive! Our proposed plan is as follows but is subject to availability:</a:t>
            </a:r>
            <a:endParaRPr sz="2000" dirty="0">
              <a:solidFill>
                <a:schemeClr val="lt1"/>
              </a:solidFill>
            </a:endParaRPr>
          </a:p>
          <a:p>
            <a:pPr marL="0" lvl="0" indent="0" algn="ctr" rtl="0">
              <a:lnSpc>
                <a:spcPct val="90000"/>
              </a:lnSpc>
              <a:spcBef>
                <a:spcPts val="0"/>
              </a:spcBef>
              <a:spcAft>
                <a:spcPts val="0"/>
              </a:spcAft>
              <a:buNone/>
            </a:pP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Autumn Term – </a:t>
            </a:r>
            <a:r>
              <a:rPr lang="en-GB" sz="2000" dirty="0">
                <a:solidFill>
                  <a:schemeClr val="lt1"/>
                </a:solidFill>
              </a:rPr>
              <a:t>Visit to Neasden Temple</a:t>
            </a: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Spring Term – School Linking Project</a:t>
            </a: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Summer Term - Visit to Verulamium Museum</a:t>
            </a:r>
            <a:endParaRPr sz="2000" dirty="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23"/>
        <p:cNvGrpSpPr/>
        <p:nvPr/>
      </p:nvGrpSpPr>
      <p:grpSpPr>
        <a:xfrm>
          <a:off x="0" y="0"/>
          <a:ext cx="0" cy="0"/>
          <a:chOff x="0" y="0"/>
          <a:chExt cx="0" cy="0"/>
        </a:xfrm>
      </p:grpSpPr>
      <p:pic>
        <p:nvPicPr>
          <p:cNvPr id="124" name="Google Shape;124;p18"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25" name="Google Shape;125;p18"/>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Reading</a:t>
            </a:r>
            <a:endParaRPr/>
          </a:p>
        </p:txBody>
      </p:sp>
      <p:sp>
        <p:nvSpPr>
          <p:cNvPr id="126" name="Google Shape;126;p18"/>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342900" lvl="0" indent="-311150" algn="l" rtl="0">
              <a:lnSpc>
                <a:spcPct val="90000"/>
              </a:lnSpc>
              <a:spcBef>
                <a:spcPts val="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Your child will learn reading skills during </a:t>
            </a:r>
            <a:r>
              <a:rPr lang="en-US" sz="2300" dirty="0">
                <a:solidFill>
                  <a:schemeClr val="lt1"/>
                </a:solidFill>
              </a:rPr>
              <a:t>Whole Class R</a:t>
            </a:r>
            <a:r>
              <a:rPr lang="en-US" sz="2300" b="0" i="0" u="none" dirty="0">
                <a:solidFill>
                  <a:schemeClr val="lt1"/>
                </a:solidFill>
                <a:latin typeface="Arial"/>
                <a:ea typeface="Arial"/>
                <a:cs typeface="Arial"/>
                <a:sym typeface="Arial"/>
              </a:rPr>
              <a:t>eading sessions in class.  </a:t>
            </a:r>
            <a:endParaRPr sz="2700" dirty="0"/>
          </a:p>
          <a:p>
            <a:pPr marL="342900" lvl="0" indent="-165100" algn="l" rtl="0">
              <a:lnSpc>
                <a:spcPct val="90000"/>
              </a:lnSpc>
              <a:spcBef>
                <a:spcPts val="560"/>
              </a:spcBef>
              <a:spcAft>
                <a:spcPts val="0"/>
              </a:spcAft>
              <a:buClr>
                <a:schemeClr val="dk1"/>
              </a:buClr>
              <a:buSzPts val="2800"/>
              <a:buFont typeface="Arial"/>
              <a:buNone/>
            </a:pPr>
            <a:endParaRPr sz="2300" b="0" i="0" u="none" dirty="0">
              <a:solidFill>
                <a:schemeClr val="lt1"/>
              </a:solidFill>
              <a:latin typeface="Arial"/>
              <a:ea typeface="Arial"/>
              <a:cs typeface="Arial"/>
              <a:sym typeface="Arial"/>
            </a:endParaRPr>
          </a:p>
          <a:p>
            <a:pPr marL="342900" lvl="0" indent="-311150" algn="l" rtl="0">
              <a:lnSpc>
                <a:spcPct val="90000"/>
              </a:lnSpc>
              <a:spcBef>
                <a:spcPts val="56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To encourage the children to read for pleasure we will read a class novel each day. </a:t>
            </a:r>
            <a:endParaRPr sz="2700" dirty="0"/>
          </a:p>
          <a:p>
            <a:pPr marL="342900" lvl="0" indent="-165100" algn="l" rtl="0">
              <a:lnSpc>
                <a:spcPct val="90000"/>
              </a:lnSpc>
              <a:spcBef>
                <a:spcPts val="560"/>
              </a:spcBef>
              <a:spcAft>
                <a:spcPts val="0"/>
              </a:spcAft>
              <a:buClr>
                <a:schemeClr val="dk1"/>
              </a:buClr>
              <a:buSzPts val="2800"/>
              <a:buFont typeface="Arial"/>
              <a:buNone/>
            </a:pPr>
            <a:endParaRPr sz="2300" b="0" i="0" u="none" dirty="0">
              <a:solidFill>
                <a:schemeClr val="lt1"/>
              </a:solidFill>
              <a:latin typeface="Arial"/>
              <a:ea typeface="Arial"/>
              <a:cs typeface="Arial"/>
              <a:sym typeface="Arial"/>
            </a:endParaRPr>
          </a:p>
          <a:p>
            <a:pPr marL="342900" lvl="0" indent="-311150" algn="l" rtl="0">
              <a:lnSpc>
                <a:spcPct val="90000"/>
              </a:lnSpc>
              <a:spcBef>
                <a:spcPts val="56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These are skills which will then be practiced at home.  We want children to enjoy reading and sharing books with you!</a:t>
            </a:r>
            <a:endParaRPr sz="2300" dirty="0">
              <a:solidFill>
                <a:schemeClr val="lt1"/>
              </a:solidFill>
            </a:endParaRPr>
          </a:p>
          <a:p>
            <a:pPr marL="0" lvl="0" indent="0" algn="l" rtl="0">
              <a:lnSpc>
                <a:spcPct val="90000"/>
              </a:lnSpc>
              <a:spcBef>
                <a:spcPts val="560"/>
              </a:spcBef>
              <a:spcAft>
                <a:spcPts val="0"/>
              </a:spcAft>
              <a:buNone/>
            </a:pPr>
            <a:endParaRPr sz="2300" dirty="0">
              <a:solidFill>
                <a:schemeClr val="lt1"/>
              </a:solidFill>
            </a:endParaRPr>
          </a:p>
          <a:p>
            <a:pPr marL="342900" lvl="0" indent="-317500" algn="l" rtl="0">
              <a:lnSpc>
                <a:spcPct val="90000"/>
              </a:lnSpc>
              <a:spcBef>
                <a:spcPts val="560"/>
              </a:spcBef>
              <a:spcAft>
                <a:spcPts val="0"/>
              </a:spcAft>
              <a:buClr>
                <a:schemeClr val="lt1"/>
              </a:buClr>
              <a:buSzPts val="2300"/>
              <a:buChar char="•"/>
            </a:pPr>
            <a:r>
              <a:rPr lang="en-US" sz="2300" dirty="0">
                <a:solidFill>
                  <a:schemeClr val="lt1"/>
                </a:solidFill>
              </a:rPr>
              <a:t>Children will be able to log their reading in their Reading Record. We will continue with the Red Ted reading reward scheme – see next slide for more information.</a:t>
            </a:r>
            <a:endParaRPr sz="2300" strike="sngStrike" dirty="0">
              <a:solidFill>
                <a:schemeClr val="lt1"/>
              </a:solidFill>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23"/>
        <p:cNvGrpSpPr/>
        <p:nvPr/>
      </p:nvGrpSpPr>
      <p:grpSpPr>
        <a:xfrm>
          <a:off x="0" y="0"/>
          <a:ext cx="0" cy="0"/>
          <a:chOff x="0" y="0"/>
          <a:chExt cx="0" cy="0"/>
        </a:xfrm>
      </p:grpSpPr>
      <p:pic>
        <p:nvPicPr>
          <p:cNvPr id="124" name="Google Shape;124;p18"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26" name="Google Shape;126;p18"/>
          <p:cNvSpPr txBox="1">
            <a:spLocks noGrp="1"/>
          </p:cNvSpPr>
          <p:nvPr>
            <p:ph type="body" idx="1"/>
          </p:nvPr>
        </p:nvSpPr>
        <p:spPr>
          <a:xfrm>
            <a:off x="468312" y="1201737"/>
            <a:ext cx="8229600" cy="4525962"/>
          </a:xfrm>
          <a:prstGeom prst="rect">
            <a:avLst/>
          </a:prstGeom>
          <a:noFill/>
          <a:ln>
            <a:noFill/>
          </a:ln>
        </p:spPr>
        <p:txBody>
          <a:bodyPr spcFirstLastPara="1" wrap="square" lIns="91425" tIns="45700" rIns="91425" bIns="45700" anchor="t" anchorCtr="0">
            <a:noAutofit/>
          </a:bodyPr>
          <a:lstStyle/>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RED TED</a:t>
            </a:r>
            <a:r>
              <a:rPr lang="en-US" sz="1100" kern="1200" dirty="0">
                <a:solidFill>
                  <a:prstClr val="white">
                    <a:lumMod val="20000"/>
                    <a:lumOff val="80000"/>
                  </a:prstClr>
                </a:solidFill>
                <a:latin typeface="+mn-lt"/>
                <a:ea typeface="+mn-ea"/>
                <a:cs typeface="+mn-cs"/>
              </a:rPr>
              <a:t> stands for Read Every Day, Talk Every Day. We expect children to read at home with an adult at least 3-5 times a week depending on their age, to help them develop and practice their reading skills. Children will only ever be sent home with books that are matched to their current phonic ability.  Once children have become confident, fluent readers, they will come off of the RWI reading scheme and become a 'free reader' and choose books from the class book trolley.</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How can my child earn rewards?</a:t>
            </a:r>
            <a:endParaRPr lang="en-US" sz="1100" kern="1200" dirty="0">
              <a:solidFill>
                <a:prstClr val="white">
                  <a:lumMod val="20000"/>
                  <a:lumOff val="80000"/>
                </a:prstClr>
              </a:solidFill>
              <a:latin typeface="+mn-lt"/>
              <a:ea typeface="+mn-ea"/>
              <a:cs typeface="+mn-cs"/>
            </a:endParaRPr>
          </a:p>
          <a:p>
            <a:pPr marL="114300" lvl="0" indent="0">
              <a:spcBef>
                <a:spcPts val="700"/>
              </a:spcBef>
              <a:buClr>
                <a:srgbClr val="000000"/>
              </a:buClr>
              <a:buNone/>
            </a:pPr>
            <a:r>
              <a:rPr lang="en-US" sz="1100" kern="1200" dirty="0">
                <a:solidFill>
                  <a:prstClr val="white">
                    <a:lumMod val="20000"/>
                    <a:lumOff val="80000"/>
                  </a:prstClr>
                </a:solidFill>
                <a:latin typeface="+mn-lt"/>
                <a:ea typeface="+mn-ea"/>
                <a:cs typeface="+mn-cs"/>
              </a:rPr>
              <a:t>Children can earn rewards by reading at home. This can be with an adult or independently – it just needs to be </a:t>
            </a:r>
            <a:r>
              <a:rPr lang="en-US" sz="1100" b="1" kern="1200" dirty="0">
                <a:solidFill>
                  <a:prstClr val="white">
                    <a:lumMod val="20000"/>
                    <a:lumOff val="80000"/>
                  </a:prstClr>
                </a:solidFill>
                <a:latin typeface="+mn-lt"/>
                <a:ea typeface="+mn-ea"/>
                <a:cs typeface="+mn-cs"/>
              </a:rPr>
              <a:t>written in their reading record</a:t>
            </a:r>
            <a:r>
              <a:rPr lang="en-US" sz="1100" kern="1200" dirty="0">
                <a:solidFill>
                  <a:prstClr val="white">
                    <a:lumMod val="20000"/>
                    <a:lumOff val="80000"/>
                  </a:prstClr>
                </a:solidFill>
                <a:latin typeface="+mn-lt"/>
                <a:ea typeface="+mn-ea"/>
                <a:cs typeface="+mn-cs"/>
              </a:rPr>
              <a:t>, which should already be in school every day. This is not expected to be a whole book, but </a:t>
            </a:r>
            <a:r>
              <a:rPr lang="en-US" sz="1100" b="1" kern="1200" dirty="0">
                <a:solidFill>
                  <a:prstClr val="white">
                    <a:lumMod val="20000"/>
                    <a:lumOff val="80000"/>
                  </a:prstClr>
                </a:solidFill>
                <a:latin typeface="+mn-lt"/>
                <a:ea typeface="+mn-ea"/>
                <a:cs typeface="+mn-cs"/>
              </a:rPr>
              <a:t>around 5-10 minutes of reading depending on the age of your child</a:t>
            </a:r>
            <a:r>
              <a:rPr lang="en-US" sz="1100" kern="1200" dirty="0">
                <a:solidFill>
                  <a:prstClr val="white">
                    <a:lumMod val="20000"/>
                    <a:lumOff val="80000"/>
                  </a:prstClr>
                </a:solidFill>
                <a:latin typeface="+mn-lt"/>
                <a:ea typeface="+mn-ea"/>
                <a:cs typeface="+mn-cs"/>
              </a:rPr>
              <a:t>. Children need to show the adults in their class their reading record (adults may ask them questions about the book to check!) and once they have completed 10 reads, they will receive their very first reward! They can </a:t>
            </a:r>
            <a:r>
              <a:rPr lang="en-US" sz="1100" b="1" kern="1200" dirty="0">
                <a:solidFill>
                  <a:prstClr val="white">
                    <a:lumMod val="20000"/>
                    <a:lumOff val="80000"/>
                  </a:prstClr>
                </a:solidFill>
                <a:latin typeface="+mn-lt"/>
                <a:ea typeface="+mn-ea"/>
                <a:cs typeface="+mn-cs"/>
              </a:rPr>
              <a:t>earn up to five reads in a school week </a:t>
            </a:r>
            <a:r>
              <a:rPr lang="en-US" sz="1100" kern="1200" dirty="0">
                <a:solidFill>
                  <a:prstClr val="white">
                    <a:lumMod val="20000"/>
                    <a:lumOff val="80000"/>
                  </a:prstClr>
                </a:solidFill>
                <a:latin typeface="+mn-lt"/>
                <a:ea typeface="+mn-ea"/>
                <a:cs typeface="+mn-cs"/>
              </a:rPr>
              <a:t>- that’s one read a day!</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What are the rewards?</a:t>
            </a:r>
            <a:endParaRPr lang="en-US" sz="1100" kern="1200" dirty="0">
              <a:solidFill>
                <a:prstClr val="white">
                  <a:lumMod val="20000"/>
                  <a:lumOff val="80000"/>
                </a:prstClr>
              </a:solidFill>
              <a:latin typeface="+mn-lt"/>
              <a:ea typeface="+mn-ea"/>
              <a:cs typeface="+mn-cs"/>
            </a:endParaRP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 reads = A RED TED sticker (You will receive a sticker for each multiple of ten reads you collect)</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100 reads = A trip to the Head teacher's office to choose a book from her special RED TED library</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200 reads = A book and a RED TED badge</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300 reads = A book and a RED TED wristband</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400 reads = A book and a RED TED teddy</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500 reads = A visit to the Office to choose a book on the computer</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600, 700, 800, 900 reads = A £5.00 book token</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1000 reads = mystery prize!</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For every 100 reads after 1000 reads, children will continue to be rewarded with a choice of book.</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RED TED runs from Reception to Year 2 and then Year 3 to Year 6. Ask </a:t>
            </a:r>
            <a:r>
              <a:rPr lang="en-US" sz="1100" b="1" kern="1200" dirty="0" err="1">
                <a:solidFill>
                  <a:prstClr val="white">
                    <a:lumMod val="20000"/>
                    <a:lumOff val="80000"/>
                  </a:prstClr>
                </a:solidFill>
                <a:latin typeface="+mn-lt"/>
                <a:ea typeface="+mn-ea"/>
                <a:cs typeface="+mn-cs"/>
              </a:rPr>
              <a:t>Mrs</a:t>
            </a:r>
            <a:r>
              <a:rPr lang="en-US" sz="1100" b="1" kern="1200" dirty="0">
                <a:solidFill>
                  <a:prstClr val="white">
                    <a:lumMod val="20000"/>
                    <a:lumOff val="80000"/>
                  </a:prstClr>
                </a:solidFill>
                <a:latin typeface="+mn-lt"/>
                <a:ea typeface="+mn-ea"/>
                <a:cs typeface="+mn-cs"/>
              </a:rPr>
              <a:t> Horton if you have any more questions!</a:t>
            </a:r>
            <a:endParaRPr lang="en-US" sz="1100" kern="1200" dirty="0">
              <a:solidFill>
                <a:prstClr val="white">
                  <a:lumMod val="20000"/>
                  <a:lumOff val="80000"/>
                </a:prstClr>
              </a:solidFill>
              <a:latin typeface="+mn-lt"/>
              <a:ea typeface="+mn-ea"/>
              <a:cs typeface="+mn-cs"/>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lt1"/>
              </a:solidFill>
              <a:latin typeface="Arial"/>
              <a:ea typeface="Arial"/>
              <a:cs typeface="Arial"/>
              <a:sym typeface="Arial"/>
            </a:endParaRPr>
          </a:p>
        </p:txBody>
      </p:sp>
      <p:sp>
        <p:nvSpPr>
          <p:cNvPr id="125" name="Google Shape;125;p18"/>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RED TED</a:t>
            </a:r>
            <a:endParaRPr dirty="0"/>
          </a:p>
        </p:txBody>
      </p:sp>
    </p:spTree>
    <p:extLst>
      <p:ext uri="{BB962C8B-B14F-4D97-AF65-F5344CB8AC3E}">
        <p14:creationId xmlns:p14="http://schemas.microsoft.com/office/powerpoint/2010/main" val="2360953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0"/>
        <p:cNvGrpSpPr/>
        <p:nvPr/>
      </p:nvGrpSpPr>
      <p:grpSpPr>
        <a:xfrm>
          <a:off x="0" y="0"/>
          <a:ext cx="0" cy="0"/>
          <a:chOff x="0" y="0"/>
          <a:chExt cx="0" cy="0"/>
        </a:xfrm>
      </p:grpSpPr>
      <p:pic>
        <p:nvPicPr>
          <p:cNvPr id="131" name="Google Shape;131;p19"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2" name="Google Shape;132;p19"/>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Writing </a:t>
            </a:r>
            <a:endParaRPr dirty="0"/>
          </a:p>
        </p:txBody>
      </p:sp>
      <p:sp>
        <p:nvSpPr>
          <p:cNvPr id="133" name="Google Shape;133;p19"/>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457200" lvl="0" indent="-431800" algn="l" rtl="0">
              <a:lnSpc>
                <a:spcPct val="90000"/>
              </a:lnSpc>
              <a:spcBef>
                <a:spcPts val="640"/>
              </a:spcBef>
              <a:spcAft>
                <a:spcPts val="0"/>
              </a:spcAft>
              <a:buClr>
                <a:schemeClr val="lt1"/>
              </a:buClr>
              <a:buSzPts val="3200"/>
              <a:buChar char="•"/>
            </a:pPr>
            <a:r>
              <a:rPr lang="en-US" sz="2800" dirty="0">
                <a:solidFill>
                  <a:schemeClr val="lt1"/>
                </a:solidFill>
              </a:rPr>
              <a:t>To ensure maximum progress for all pupils, we will continue to implement the new whole school approach to writing that we implemented last year. The children will be introduced with an exciting ‘hook’ to inspire and ignite learning. </a:t>
            </a:r>
            <a:endParaRPr dirty="0"/>
          </a:p>
          <a:p>
            <a:pPr marL="342900" lvl="0" indent="-139700" algn="l" rtl="0">
              <a:lnSpc>
                <a:spcPct val="90000"/>
              </a:lnSpc>
              <a:spcBef>
                <a:spcPts val="640"/>
              </a:spcBef>
              <a:spcAft>
                <a:spcPts val="0"/>
              </a:spcAft>
              <a:buNone/>
            </a:pPr>
            <a:endParaRPr sz="2800" dirty="0">
              <a:solidFill>
                <a:schemeClr val="lt1"/>
              </a:solidFill>
            </a:endParaRPr>
          </a:p>
          <a:p>
            <a:pPr marL="457200" lvl="0" indent="-431800" algn="l" rtl="0">
              <a:lnSpc>
                <a:spcPct val="90000"/>
              </a:lnSpc>
              <a:spcBef>
                <a:spcPts val="640"/>
              </a:spcBef>
              <a:spcAft>
                <a:spcPts val="0"/>
              </a:spcAft>
              <a:buClr>
                <a:schemeClr val="lt1"/>
              </a:buClr>
              <a:buSzPts val="3200"/>
              <a:buChar char="•"/>
            </a:pPr>
            <a:r>
              <a:rPr lang="en-US" sz="2800" dirty="0">
                <a:solidFill>
                  <a:schemeClr val="lt1"/>
                </a:solidFill>
              </a:rPr>
              <a:t>The children will then engage with the writing process: </a:t>
            </a:r>
            <a:r>
              <a:rPr lang="en-US" sz="2800" dirty="0" err="1">
                <a:solidFill>
                  <a:schemeClr val="lt1"/>
                </a:solidFill>
              </a:rPr>
              <a:t>analysing</a:t>
            </a:r>
            <a:r>
              <a:rPr lang="en-US" sz="2800" dirty="0">
                <a:solidFill>
                  <a:schemeClr val="lt1"/>
                </a:solidFill>
              </a:rPr>
              <a:t> texts, planning, drafting, editing and publishing their work.</a:t>
            </a:r>
            <a:endParaRPr dirty="0">
              <a:solidFill>
                <a:schemeClr val="lt1"/>
              </a:solidFill>
            </a:endParaRPr>
          </a:p>
          <a:p>
            <a:pPr marL="0" lvl="0" indent="0" algn="l" rtl="0">
              <a:lnSpc>
                <a:spcPct val="90000"/>
              </a:lnSpc>
              <a:spcBef>
                <a:spcPts val="640"/>
              </a:spcBef>
              <a:spcAft>
                <a:spcPts val="0"/>
              </a:spcAft>
              <a:buSzPts val="1800"/>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7"/>
        <p:cNvGrpSpPr/>
        <p:nvPr/>
      </p:nvGrpSpPr>
      <p:grpSpPr>
        <a:xfrm>
          <a:off x="0" y="0"/>
          <a:ext cx="0" cy="0"/>
          <a:chOff x="0" y="0"/>
          <a:chExt cx="0" cy="0"/>
        </a:xfrm>
      </p:grpSpPr>
      <p:pic>
        <p:nvPicPr>
          <p:cNvPr id="138" name="Google Shape;138;p20"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9" name="Google Shape;139;p20"/>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Maths </a:t>
            </a:r>
            <a:endParaRPr/>
          </a:p>
        </p:txBody>
      </p:sp>
      <p:sp>
        <p:nvSpPr>
          <p:cNvPr id="140" name="Google Shape;140;p20"/>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endParaRPr sz="3000"/>
          </a:p>
          <a:p>
            <a:pPr marL="342900" lvl="0" indent="-330200" algn="l" rtl="0">
              <a:lnSpc>
                <a:spcPct val="90000"/>
              </a:lnSpc>
              <a:spcBef>
                <a:spcPts val="640"/>
              </a:spcBef>
              <a:spcAft>
                <a:spcPts val="0"/>
              </a:spcAft>
              <a:buClr>
                <a:schemeClr val="lt1"/>
              </a:buClr>
              <a:buSzPts val="3000"/>
              <a:buFont typeface="Arial"/>
              <a:buChar char="•"/>
            </a:pPr>
            <a:r>
              <a:rPr lang="en-US" sz="3000" b="0" i="0" u="none">
                <a:solidFill>
                  <a:schemeClr val="lt1"/>
                </a:solidFill>
                <a:latin typeface="Arial"/>
                <a:ea typeface="Arial"/>
                <a:cs typeface="Arial"/>
                <a:sym typeface="Arial"/>
              </a:rPr>
              <a:t>The key focus for Maths is fluency, reasoning and problem solving in all lessons accessible for all children. This is an area we will continue to develop this year. </a:t>
            </a:r>
            <a:endParaRPr sz="3000" b="0" i="0" u="none">
              <a:solidFill>
                <a:schemeClr val="lt1"/>
              </a:solidFill>
              <a:latin typeface="Arial"/>
              <a:ea typeface="Arial"/>
              <a:cs typeface="Arial"/>
              <a:sym typeface="Arial"/>
            </a:endParaRPr>
          </a:p>
          <a:p>
            <a:pPr marL="342900" lvl="0" indent="-330200" algn="l" rtl="0">
              <a:lnSpc>
                <a:spcPct val="90000"/>
              </a:lnSpc>
              <a:spcBef>
                <a:spcPts val="640"/>
              </a:spcBef>
              <a:spcAft>
                <a:spcPts val="0"/>
              </a:spcAft>
              <a:buClr>
                <a:schemeClr val="lt1"/>
              </a:buClr>
              <a:buSzPts val="3000"/>
              <a:buFont typeface="Arial"/>
              <a:buChar char="•"/>
            </a:pPr>
            <a:r>
              <a:rPr lang="en-US" sz="3000" b="0" i="0" u="none">
                <a:solidFill>
                  <a:schemeClr val="lt1"/>
                </a:solidFill>
                <a:latin typeface="Arial"/>
                <a:ea typeface="Arial"/>
                <a:cs typeface="Arial"/>
                <a:sym typeface="Arial"/>
              </a:rPr>
              <a:t>We encourage you to help your children through learning their number bonds and multiplication facts and using these in real life situations to improve their reasoning. </a:t>
            </a:r>
            <a:endParaRPr sz="3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44"/>
        <p:cNvGrpSpPr/>
        <p:nvPr/>
      </p:nvGrpSpPr>
      <p:grpSpPr>
        <a:xfrm>
          <a:off x="0" y="0"/>
          <a:ext cx="0" cy="0"/>
          <a:chOff x="0" y="0"/>
          <a:chExt cx="0" cy="0"/>
        </a:xfrm>
      </p:grpSpPr>
      <p:pic>
        <p:nvPicPr>
          <p:cNvPr id="145" name="Google Shape;145;p21"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46" name="Google Shape;146;p21"/>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PE</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47" name="Google Shape;147;p21"/>
          <p:cNvSpPr txBox="1"/>
          <p:nvPr/>
        </p:nvSpPr>
        <p:spPr>
          <a:xfrm>
            <a:off x="684150" y="919975"/>
            <a:ext cx="7775700" cy="3540000"/>
          </a:xfrm>
          <a:prstGeom prst="rect">
            <a:avLst/>
          </a:prstGeom>
          <a:noFill/>
          <a:ln>
            <a:noFill/>
          </a:ln>
        </p:spPr>
        <p:txBody>
          <a:bodyPr spcFirstLastPara="1" wrap="square" lIns="91425" tIns="45700" rIns="91425" bIns="45700" anchor="t" anchorCtr="0">
            <a:noAutofit/>
          </a:bodyPr>
          <a:lstStyle/>
          <a:p>
            <a:pPr marL="45720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a:p>
            <a:pPr marL="457200" marR="0" lvl="0" indent="-431800" algn="l" rtl="0">
              <a:lnSpc>
                <a:spcPct val="100000"/>
              </a:lnSpc>
              <a:spcBef>
                <a:spcPts val="1400"/>
              </a:spcBef>
              <a:spcAft>
                <a:spcPts val="0"/>
              </a:spcAft>
              <a:buClr>
                <a:schemeClr val="lt1"/>
              </a:buClr>
              <a:buSzPts val="2400"/>
              <a:buFont typeface="Arial"/>
              <a:buChar char="•"/>
            </a:pPr>
            <a:r>
              <a:rPr lang="en-US" sz="2400" b="0" i="0" u="none" strike="noStrike" cap="none" dirty="0">
                <a:solidFill>
                  <a:schemeClr val="lt1"/>
                </a:solidFill>
                <a:latin typeface="Arial"/>
                <a:ea typeface="Arial"/>
                <a:cs typeface="Arial"/>
                <a:sym typeface="Arial"/>
              </a:rPr>
              <a:t>Monday – Games outdoors.</a:t>
            </a:r>
          </a:p>
          <a:p>
            <a:pPr marL="457200" indent="-431800">
              <a:spcBef>
                <a:spcPts val="1400"/>
              </a:spcBef>
              <a:buClr>
                <a:schemeClr val="lt1"/>
              </a:buClr>
              <a:buSzPts val="2400"/>
              <a:buFont typeface="Arial"/>
              <a:buChar char="•"/>
            </a:pPr>
            <a:r>
              <a:rPr lang="en-GB" sz="2400" dirty="0">
                <a:solidFill>
                  <a:schemeClr val="lt1"/>
                </a:solidFill>
              </a:rPr>
              <a:t>Wednesday – PE in the school hall.</a:t>
            </a:r>
            <a:endParaRPr lang="en-GB" sz="1000" dirty="0"/>
          </a:p>
          <a:p>
            <a:pPr marL="457200" marR="0" lvl="0" indent="-431800" algn="l" rtl="0">
              <a:lnSpc>
                <a:spcPct val="100000"/>
              </a:lnSpc>
              <a:spcBef>
                <a:spcPts val="1400"/>
              </a:spcBef>
              <a:spcAft>
                <a:spcPts val="0"/>
              </a:spcAft>
              <a:buClr>
                <a:schemeClr val="lt1"/>
              </a:buClr>
              <a:buSzPts val="2400"/>
              <a:buFont typeface="Arial"/>
              <a:buChar char="•"/>
            </a:pPr>
            <a:r>
              <a:rPr lang="en-US" sz="2400" b="0" i="0" u="none" strike="noStrike" cap="none" dirty="0">
                <a:solidFill>
                  <a:schemeClr val="lt1"/>
                </a:solidFill>
                <a:latin typeface="Arial"/>
                <a:ea typeface="Arial"/>
                <a:cs typeface="Arial"/>
                <a:sym typeface="Arial"/>
              </a:rPr>
              <a:t>Children will need to come into school </a:t>
            </a:r>
            <a:r>
              <a:rPr lang="en-US" sz="2400" b="1" i="0" u="sng" strike="noStrike" cap="none" dirty="0">
                <a:solidFill>
                  <a:schemeClr val="lt1"/>
                </a:solidFill>
                <a:latin typeface="Arial"/>
                <a:ea typeface="Arial"/>
                <a:cs typeface="Arial"/>
                <a:sym typeface="Arial"/>
              </a:rPr>
              <a:t>in their PE Kit</a:t>
            </a:r>
            <a:r>
              <a:rPr lang="en-US" sz="2400" b="0" i="0" u="none" strike="noStrike" cap="none" dirty="0">
                <a:solidFill>
                  <a:schemeClr val="lt1"/>
                </a:solidFill>
                <a:latin typeface="Arial"/>
                <a:ea typeface="Arial"/>
                <a:cs typeface="Arial"/>
                <a:sym typeface="Arial"/>
              </a:rPr>
              <a:t> on Monday and Wednesday. If it is cold on a Monday, children will need to ensure they have long, plain, black tracksuit trousers and a </a:t>
            </a:r>
            <a:r>
              <a:rPr lang="en-US" sz="2400" dirty="0">
                <a:solidFill>
                  <a:schemeClr val="lt1"/>
                </a:solidFill>
              </a:rPr>
              <a:t>tracksuit top</a:t>
            </a:r>
            <a:r>
              <a:rPr lang="en-US" sz="2400" b="0" i="0" u="none" strike="noStrike" cap="none" dirty="0">
                <a:solidFill>
                  <a:schemeClr val="lt1"/>
                </a:solidFill>
                <a:latin typeface="Arial"/>
                <a:ea typeface="Arial"/>
                <a:cs typeface="Arial"/>
                <a:sym typeface="Arial"/>
              </a:rPr>
              <a:t>.</a:t>
            </a:r>
            <a:endParaRPr sz="1000" b="0" i="0" u="none" strike="noStrike" cap="none" dirty="0">
              <a:solidFill>
                <a:srgbClr val="000000"/>
              </a:solidFill>
              <a:latin typeface="Arial"/>
              <a:ea typeface="Arial"/>
              <a:cs typeface="Arial"/>
              <a:sym typeface="Arial"/>
            </a:endParaRPr>
          </a:p>
          <a:p>
            <a:pPr marL="457200" marR="0" lvl="0" indent="-457200" algn="l" rtl="0">
              <a:lnSpc>
                <a:spcPct val="100000"/>
              </a:lnSpc>
              <a:spcBef>
                <a:spcPts val="1400"/>
              </a:spcBef>
              <a:spcAft>
                <a:spcPts val="0"/>
              </a:spcAft>
              <a:buClr>
                <a:schemeClr val="lt1"/>
              </a:buClr>
              <a:buSzPts val="2800"/>
              <a:buFont typeface="Arial"/>
              <a:buChar char="•"/>
            </a:pPr>
            <a:r>
              <a:rPr lang="en-US" sz="2400" b="0" i="0" u="none" strike="noStrike" cap="none" dirty="0">
                <a:solidFill>
                  <a:schemeClr val="lt1"/>
                </a:solidFill>
                <a:latin typeface="Arial"/>
                <a:ea typeface="Arial"/>
                <a:cs typeface="Arial"/>
                <a:sym typeface="Arial"/>
              </a:rPr>
              <a:t>Earrings need to be removed for all PE sessions. </a:t>
            </a:r>
            <a:r>
              <a:rPr lang="en-US" sz="2400" dirty="0">
                <a:solidFill>
                  <a:schemeClr val="lt1"/>
                </a:solidFill>
              </a:rPr>
              <a:t>If this is not possible for any reason, it is your child’s responsibility to cover them with the appropriate tape.</a:t>
            </a:r>
            <a:r>
              <a:rPr lang="en-US" sz="2000" b="1" i="0" u="none" strike="noStrike" cap="none" dirty="0">
                <a:solidFill>
                  <a:schemeClr val="lt1"/>
                </a:solidFill>
                <a:latin typeface="Arial"/>
                <a:ea typeface="Arial"/>
                <a:cs typeface="Arial"/>
                <a:sym typeface="Arial"/>
              </a:rPr>
              <a:t> </a:t>
            </a:r>
            <a:endParaRPr sz="1000" b="0" i="0" u="none" strike="noStrike" cap="none" dirty="0">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1"/>
        <p:cNvGrpSpPr/>
        <p:nvPr/>
      </p:nvGrpSpPr>
      <p:grpSpPr>
        <a:xfrm>
          <a:off x="0" y="0"/>
          <a:ext cx="0" cy="0"/>
          <a:chOff x="0" y="0"/>
          <a:chExt cx="0" cy="0"/>
        </a:xfrm>
      </p:grpSpPr>
      <p:pic>
        <p:nvPicPr>
          <p:cNvPr id="152" name="Google Shape;152;p22"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53" name="Google Shape;153;p22"/>
          <p:cNvSpPr txBox="1">
            <a:spLocks noGrp="1"/>
          </p:cNvSpPr>
          <p:nvPr>
            <p:ph type="title"/>
          </p:nvPr>
        </p:nvSpPr>
        <p:spPr>
          <a:xfrm>
            <a:off x="457200" y="333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Homework</a:t>
            </a:r>
            <a:endParaRPr/>
          </a:p>
        </p:txBody>
      </p:sp>
      <p:sp>
        <p:nvSpPr>
          <p:cNvPr id="154" name="Google Shape;154;p22"/>
          <p:cNvSpPr txBox="1">
            <a:spLocks noGrp="1"/>
          </p:cNvSpPr>
          <p:nvPr>
            <p:ph type="body" idx="1"/>
          </p:nvPr>
        </p:nvSpPr>
        <p:spPr>
          <a:xfrm>
            <a:off x="457200" y="1231900"/>
            <a:ext cx="8291400" cy="4713300"/>
          </a:xfrm>
          <a:prstGeom prst="rect">
            <a:avLst/>
          </a:prstGeom>
          <a:noFill/>
          <a:ln>
            <a:noFill/>
          </a:ln>
        </p:spPr>
        <p:txBody>
          <a:bodyPr spcFirstLastPara="1" wrap="square" lIns="91425" tIns="45700" rIns="91425" bIns="45700" anchor="t" anchorCtr="0">
            <a:noAutofit/>
          </a:bodyPr>
          <a:lstStyle/>
          <a:p>
            <a:pPr marL="342900" lvl="0" indent="-336550" algn="l" rtl="0">
              <a:lnSpc>
                <a:spcPct val="100000"/>
              </a:lnSpc>
              <a:spcBef>
                <a:spcPts val="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Homework will consist of </a:t>
            </a:r>
            <a:r>
              <a:rPr lang="en-US" sz="2300" dirty="0">
                <a:solidFill>
                  <a:schemeClr val="lt1"/>
                </a:solidFill>
              </a:rPr>
              <a:t>English and </a:t>
            </a:r>
            <a:r>
              <a:rPr lang="en-US" sz="2300" dirty="0" err="1">
                <a:solidFill>
                  <a:schemeClr val="lt1"/>
                </a:solidFill>
              </a:rPr>
              <a:t>Maths</a:t>
            </a:r>
            <a:r>
              <a:rPr lang="en-US" sz="2300" dirty="0">
                <a:solidFill>
                  <a:schemeClr val="lt1"/>
                </a:solidFill>
              </a:rPr>
              <a:t>, set weekly using Atom Learning, which can be accessed online using your child’s unique username and password.</a:t>
            </a:r>
            <a:endParaRPr sz="3100" dirty="0"/>
          </a:p>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Learning logs will be set once a half term and children will have two weeks to complete their learning logs - these will be a more </a:t>
            </a:r>
            <a:r>
              <a:rPr lang="en-US" sz="2300" dirty="0">
                <a:solidFill>
                  <a:schemeClr val="lt1"/>
                </a:solidFill>
              </a:rPr>
              <a:t>creative task</a:t>
            </a:r>
            <a:r>
              <a:rPr lang="en-US" sz="2300" b="0" i="0" u="none" dirty="0">
                <a:solidFill>
                  <a:schemeClr val="lt1"/>
                </a:solidFill>
                <a:latin typeface="Arial"/>
                <a:ea typeface="Arial"/>
                <a:cs typeface="Arial"/>
                <a:sym typeface="Arial"/>
              </a:rPr>
              <a:t>. </a:t>
            </a:r>
            <a:endParaRPr sz="3100" dirty="0"/>
          </a:p>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Reading</a:t>
            </a:r>
            <a:r>
              <a:rPr lang="en-US" sz="2300" dirty="0">
                <a:solidFill>
                  <a:schemeClr val="lt1"/>
                </a:solidFill>
              </a:rPr>
              <a:t> - P</a:t>
            </a:r>
            <a:r>
              <a:rPr lang="en-US" sz="2300" b="0" i="0" u="none" dirty="0">
                <a:solidFill>
                  <a:schemeClr val="lt1"/>
                </a:solidFill>
                <a:latin typeface="Arial"/>
                <a:ea typeface="Arial"/>
                <a:cs typeface="Arial"/>
                <a:sym typeface="Arial"/>
              </a:rPr>
              <a:t>lease encourage your children to read daily and log the reading they have done in their Reading Record book.</a:t>
            </a:r>
            <a:endParaRPr sz="3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1"/>
        <p:cNvGrpSpPr/>
        <p:nvPr/>
      </p:nvGrpSpPr>
      <p:grpSpPr>
        <a:xfrm>
          <a:off x="0" y="0"/>
          <a:ext cx="0" cy="0"/>
          <a:chOff x="0" y="0"/>
          <a:chExt cx="0" cy="0"/>
        </a:xfrm>
      </p:grpSpPr>
      <p:pic>
        <p:nvPicPr>
          <p:cNvPr id="152" name="Google Shape;152;p22"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53" name="Google Shape;153;p22"/>
          <p:cNvSpPr txBox="1">
            <a:spLocks noGrp="1"/>
          </p:cNvSpPr>
          <p:nvPr>
            <p:ph type="title"/>
          </p:nvPr>
        </p:nvSpPr>
        <p:spPr>
          <a:xfrm>
            <a:off x="457200" y="333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Times Tables</a:t>
            </a:r>
            <a:endParaRPr dirty="0"/>
          </a:p>
        </p:txBody>
      </p:sp>
      <p:sp>
        <p:nvSpPr>
          <p:cNvPr id="154" name="Google Shape;154;p22"/>
          <p:cNvSpPr txBox="1">
            <a:spLocks noGrp="1"/>
          </p:cNvSpPr>
          <p:nvPr>
            <p:ph type="body" idx="1"/>
          </p:nvPr>
        </p:nvSpPr>
        <p:spPr>
          <a:xfrm>
            <a:off x="457200" y="1231900"/>
            <a:ext cx="8291400" cy="4713300"/>
          </a:xfrm>
          <a:prstGeom prst="rect">
            <a:avLst/>
          </a:prstGeom>
          <a:noFill/>
          <a:ln>
            <a:noFill/>
          </a:ln>
        </p:spPr>
        <p:txBody>
          <a:bodyPr spcFirstLastPara="1" wrap="square" lIns="91425" tIns="45700" rIns="91425" bIns="45700" anchor="t" anchorCtr="0">
            <a:noAutofit/>
          </a:bodyPr>
          <a:lstStyle/>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Times Tables – A quick recall of times table facts up to 12 x 12 is very important, as they will be tested on a wee</a:t>
            </a:r>
            <a:r>
              <a:rPr lang="en-US" sz="2300" dirty="0">
                <a:solidFill>
                  <a:schemeClr val="lt1"/>
                </a:solidFill>
              </a:rPr>
              <a:t>kly basis at school</a:t>
            </a:r>
            <a:r>
              <a:rPr lang="en-US" sz="2300" b="0" i="0" u="none" dirty="0">
                <a:solidFill>
                  <a:schemeClr val="lt1"/>
                </a:solidFill>
                <a:latin typeface="Arial"/>
                <a:ea typeface="Arial"/>
                <a:cs typeface="Arial"/>
                <a:sym typeface="Arial"/>
              </a:rPr>
              <a:t>. If your child doesn’t know them these need to be practiced daily</a:t>
            </a:r>
            <a:r>
              <a:rPr lang="en-US" sz="2300" dirty="0">
                <a:solidFill>
                  <a:schemeClr val="lt1"/>
                </a:solidFill>
              </a:rPr>
              <a:t> using TT </a:t>
            </a:r>
            <a:r>
              <a:rPr lang="en-US" sz="2300" dirty="0" err="1">
                <a:solidFill>
                  <a:schemeClr val="lt1"/>
                </a:solidFill>
              </a:rPr>
              <a:t>Rockstars</a:t>
            </a:r>
            <a:r>
              <a:rPr lang="en-US" sz="2300" dirty="0">
                <a:solidFill>
                  <a:schemeClr val="lt1"/>
                </a:solidFill>
              </a:rPr>
              <a:t>.</a:t>
            </a:r>
          </a:p>
          <a:p>
            <a:pPr marL="342900" lvl="0" indent="-336550">
              <a:spcBef>
                <a:spcPts val="480"/>
              </a:spcBef>
              <a:buClr>
                <a:schemeClr val="lt1"/>
              </a:buClr>
              <a:buSzPts val="2300"/>
            </a:pPr>
            <a:r>
              <a:rPr lang="en-US" sz="2300" dirty="0">
                <a:solidFill>
                  <a:schemeClr val="lt1"/>
                </a:solidFill>
              </a:rPr>
              <a:t>The importance of times tables cannot be underestimated as the ability to </a:t>
            </a:r>
            <a:r>
              <a:rPr lang="en-GB" sz="2300" dirty="0">
                <a:solidFill>
                  <a:schemeClr val="lt1"/>
                </a:solidFill>
              </a:rPr>
              <a:t>recall multiplication facts fluently is essential for future success in mathematics.</a:t>
            </a:r>
          </a:p>
          <a:p>
            <a:pPr marL="342900" lvl="0" indent="-336550">
              <a:spcBef>
                <a:spcPts val="480"/>
              </a:spcBef>
              <a:buClr>
                <a:schemeClr val="lt1"/>
              </a:buClr>
              <a:buSzPts val="2300"/>
            </a:pPr>
            <a:r>
              <a:rPr lang="en-GB" sz="2300" dirty="0">
                <a:solidFill>
                  <a:schemeClr val="lt1"/>
                </a:solidFill>
              </a:rPr>
              <a:t>In the summer term, all Year 4 pupils must complete the Multiplication Tables Check (MTC).</a:t>
            </a:r>
          </a:p>
          <a:p>
            <a:pPr marL="342900" lvl="0" indent="-336550">
              <a:spcBef>
                <a:spcPts val="480"/>
              </a:spcBef>
              <a:buClr>
                <a:schemeClr val="lt1"/>
              </a:buClr>
              <a:buSzPts val="2300"/>
            </a:pPr>
            <a:r>
              <a:rPr lang="en-GB" sz="2300" dirty="0">
                <a:solidFill>
                  <a:schemeClr val="lt1"/>
                </a:solidFill>
              </a:rPr>
              <a:t>More information can be found at </a:t>
            </a:r>
            <a:r>
              <a:rPr lang="en-GB" sz="2300" dirty="0">
                <a:solidFill>
                  <a:schemeClr val="lt1"/>
                </a:solidFill>
                <a:hlinkClick r:id="rId4"/>
              </a:rPr>
              <a:t>https://www.gov.uk/government/collections/multiplication-tables-check</a:t>
            </a:r>
            <a:endParaRPr sz="3100" dirty="0"/>
          </a:p>
          <a:p>
            <a:pPr marL="342900" lvl="0" indent="-190500" algn="l" rtl="0">
              <a:lnSpc>
                <a:spcPct val="100000"/>
              </a:lnSpc>
              <a:spcBef>
                <a:spcPts val="480"/>
              </a:spcBef>
              <a:spcAft>
                <a:spcPts val="0"/>
              </a:spcAft>
              <a:buClr>
                <a:schemeClr val="dk1"/>
              </a:buClr>
              <a:buSzPts val="2400"/>
              <a:buFont typeface="Arial"/>
              <a:buNone/>
            </a:pPr>
            <a:endParaRPr sz="2300" b="0" i="0" u="none" dirty="0">
              <a:solidFill>
                <a:schemeClr val="lt1"/>
              </a:solidFill>
              <a:latin typeface="Arial"/>
              <a:ea typeface="Arial"/>
              <a:cs typeface="Arial"/>
              <a:sym typeface="Arial"/>
            </a:endParaRPr>
          </a:p>
        </p:txBody>
      </p:sp>
    </p:spTree>
    <p:extLst>
      <p:ext uri="{BB962C8B-B14F-4D97-AF65-F5344CB8AC3E}">
        <p14:creationId xmlns:p14="http://schemas.microsoft.com/office/powerpoint/2010/main" val="2162451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8"/>
        <p:cNvGrpSpPr/>
        <p:nvPr/>
      </p:nvGrpSpPr>
      <p:grpSpPr>
        <a:xfrm>
          <a:off x="0" y="0"/>
          <a:ext cx="0" cy="0"/>
          <a:chOff x="0" y="0"/>
          <a:chExt cx="0" cy="0"/>
        </a:xfrm>
      </p:grpSpPr>
      <p:pic>
        <p:nvPicPr>
          <p:cNvPr id="159" name="Google Shape;159;p23" descr="blackboard"/>
          <p:cNvPicPr preferRelativeResize="0"/>
          <p:nvPr/>
        </p:nvPicPr>
        <p:blipFill rotWithShape="1">
          <a:blip r:embed="rId3">
            <a:alphaModFix/>
          </a:blip>
          <a:srcRect/>
          <a:stretch/>
        </p:blipFill>
        <p:spPr>
          <a:xfrm>
            <a:off x="250825" y="404812"/>
            <a:ext cx="8496300" cy="5640387"/>
          </a:xfrm>
          <a:prstGeom prst="rect">
            <a:avLst/>
          </a:prstGeom>
          <a:noFill/>
          <a:ln>
            <a:noFill/>
          </a:ln>
        </p:spPr>
      </p:pic>
      <p:sp>
        <p:nvSpPr>
          <p:cNvPr id="160" name="Google Shape;160;p23"/>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61" name="Google Shape;161;p23"/>
          <p:cNvSpPr txBox="1">
            <a:spLocks noGrp="1"/>
          </p:cNvSpPr>
          <p:nvPr>
            <p:ph type="body" idx="1"/>
          </p:nvPr>
        </p:nvSpPr>
        <p:spPr>
          <a:xfrm>
            <a:off x="384187" y="1271462"/>
            <a:ext cx="8229600" cy="4526100"/>
          </a:xfrm>
          <a:prstGeom prst="rect">
            <a:avLst/>
          </a:prstGeom>
          <a:noFill/>
          <a:ln>
            <a:noFill/>
          </a:ln>
        </p:spPr>
        <p:txBody>
          <a:bodyPr spcFirstLastPara="1" wrap="square" lIns="91425" tIns="45700" rIns="91425" bIns="45700" anchor="t" anchorCtr="0">
            <a:noAutofit/>
          </a:bodyPr>
          <a:lstStyle/>
          <a:p>
            <a:pPr marL="342900" lvl="0" indent="-342900" algn="ctr" rtl="0">
              <a:lnSpc>
                <a:spcPct val="100000"/>
              </a:lnSpc>
              <a:spcBef>
                <a:spcPts val="0"/>
              </a:spcBef>
              <a:spcAft>
                <a:spcPts val="0"/>
              </a:spcAft>
              <a:buClr>
                <a:schemeClr val="lt1"/>
              </a:buClr>
              <a:buSzPts val="2800"/>
              <a:buFont typeface="Arial"/>
              <a:buNone/>
            </a:pPr>
            <a:r>
              <a:rPr lang="en-US" sz="2200" b="0" i="0" u="none" dirty="0">
                <a:solidFill>
                  <a:schemeClr val="lt1"/>
                </a:solidFill>
                <a:latin typeface="Arial"/>
                <a:ea typeface="Arial"/>
                <a:cs typeface="Arial"/>
                <a:sym typeface="Arial"/>
              </a:rPr>
              <a:t>Everybody at Monks Risborough believes in praising positive </a:t>
            </a:r>
            <a:r>
              <a:rPr lang="en-US" sz="2200" b="0" i="0" u="none" dirty="0" err="1">
                <a:solidFill>
                  <a:schemeClr val="lt1"/>
                </a:solidFill>
                <a:latin typeface="Arial"/>
                <a:ea typeface="Arial"/>
                <a:cs typeface="Arial"/>
                <a:sym typeface="Arial"/>
              </a:rPr>
              <a:t>behaviour</a:t>
            </a:r>
            <a:r>
              <a:rPr lang="en-US" sz="2200" b="0" i="0" u="none" dirty="0">
                <a:solidFill>
                  <a:schemeClr val="lt1"/>
                </a:solidFill>
                <a:latin typeface="Arial"/>
                <a:ea typeface="Arial"/>
                <a:cs typeface="Arial"/>
                <a:sym typeface="Arial"/>
              </a:rPr>
              <a:t> and hard work!    </a:t>
            </a:r>
            <a:endParaRPr sz="2600" dirty="0"/>
          </a:p>
          <a:p>
            <a:pPr marL="342900" lvl="0" indent="-304800" algn="l" rtl="0">
              <a:lnSpc>
                <a:spcPct val="100000"/>
              </a:lnSpc>
              <a:spcBef>
                <a:spcPts val="560"/>
              </a:spcBef>
              <a:spcAft>
                <a:spcPts val="0"/>
              </a:spcAft>
              <a:buClr>
                <a:schemeClr val="lt1"/>
              </a:buClr>
              <a:buSzPts val="2200"/>
              <a:buFont typeface="Arial"/>
              <a:buChar char="•"/>
            </a:pPr>
            <a:r>
              <a:rPr lang="en-GB" sz="2200" b="0" i="0" u="none" dirty="0">
                <a:solidFill>
                  <a:schemeClr val="lt1"/>
                </a:solidFill>
                <a:latin typeface="Arial"/>
                <a:ea typeface="Arial"/>
                <a:cs typeface="Arial"/>
                <a:sym typeface="Arial"/>
              </a:rPr>
              <a:t>Thriving Champion</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House points </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Stickers </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Verbal praise </a:t>
            </a:r>
            <a:endParaRPr sz="2200" b="0" i="0" u="none" dirty="0">
              <a:solidFill>
                <a:schemeClr val="lt1"/>
              </a:solidFill>
              <a:latin typeface="Arial"/>
              <a:ea typeface="Arial"/>
              <a:cs typeface="Arial"/>
              <a:sym typeface="Arial"/>
            </a:endParaRPr>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Values Passport stamps - when your child consistently demonstrates a value they will receive a stamp. When they have collected enough stamps they can exchange this for a reward.</a:t>
            </a:r>
            <a:endParaRPr sz="2200" dirty="0">
              <a:solidFill>
                <a:schemeClr val="lt1"/>
              </a:solidFill>
            </a:endParaRPr>
          </a:p>
          <a:p>
            <a:pPr marL="342900" lvl="0" indent="-342900" algn="l" rtl="0">
              <a:lnSpc>
                <a:spcPct val="100000"/>
              </a:lnSpc>
              <a:spcBef>
                <a:spcPts val="640"/>
              </a:spcBef>
              <a:spcAft>
                <a:spcPts val="0"/>
              </a:spcAft>
              <a:buClr>
                <a:schemeClr val="dk1"/>
              </a:buClr>
              <a:buSzPts val="3200"/>
              <a:buFont typeface="Arial"/>
              <a:buNone/>
            </a:pPr>
            <a:endParaRPr sz="2600" b="0" i="0" u="none" dirty="0">
              <a:solidFill>
                <a:schemeClr val="lt1"/>
              </a:solidFill>
              <a:latin typeface="Arial"/>
              <a:ea typeface="Arial"/>
              <a:cs typeface="Arial"/>
              <a:sym typeface="Arial"/>
            </a:endParaRPr>
          </a:p>
          <a:p>
            <a:pPr marL="342900" lvl="0" indent="-139700" algn="l" rtl="0">
              <a:lnSpc>
                <a:spcPct val="100000"/>
              </a:lnSpc>
              <a:spcBef>
                <a:spcPts val="640"/>
              </a:spcBef>
              <a:spcAft>
                <a:spcPts val="0"/>
              </a:spcAft>
              <a:buClr>
                <a:schemeClr val="dk1"/>
              </a:buClr>
              <a:buSzPts val="3200"/>
              <a:buFont typeface="Arial"/>
              <a:buNone/>
            </a:pPr>
            <a:endParaRPr sz="2600" b="0" i="0" u="none" dirty="0">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65"/>
        <p:cNvGrpSpPr/>
        <p:nvPr/>
      </p:nvGrpSpPr>
      <p:grpSpPr>
        <a:xfrm>
          <a:off x="0" y="0"/>
          <a:ext cx="0" cy="0"/>
          <a:chOff x="0" y="0"/>
          <a:chExt cx="0" cy="0"/>
        </a:xfrm>
      </p:grpSpPr>
      <p:pic>
        <p:nvPicPr>
          <p:cNvPr id="166" name="Google Shape;166;p24" descr="blackboard"/>
          <p:cNvPicPr preferRelativeResize="0"/>
          <p:nvPr/>
        </p:nvPicPr>
        <p:blipFill rotWithShape="1">
          <a:blip r:embed="rId3">
            <a:alphaModFix/>
          </a:blip>
          <a:srcRect/>
          <a:stretch/>
        </p:blipFill>
        <p:spPr>
          <a:xfrm>
            <a:off x="179387" y="404812"/>
            <a:ext cx="8675687" cy="5759450"/>
          </a:xfrm>
          <a:prstGeom prst="rect">
            <a:avLst/>
          </a:prstGeom>
          <a:noFill/>
          <a:ln>
            <a:noFill/>
          </a:ln>
        </p:spPr>
      </p:pic>
      <p:sp>
        <p:nvSpPr>
          <p:cNvPr id="167" name="Google Shape;167;p24"/>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68" name="Google Shape;168;p24"/>
          <p:cNvSpPr txBox="1">
            <a:spLocks noGrp="1"/>
          </p:cNvSpPr>
          <p:nvPr>
            <p:ph type="body" idx="1"/>
          </p:nvPr>
        </p:nvSpPr>
        <p:spPr>
          <a:xfrm>
            <a:off x="402437" y="1440362"/>
            <a:ext cx="8229600" cy="452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lt1"/>
              </a:buClr>
              <a:buSzPts val="3200"/>
              <a:buFont typeface="Arial"/>
              <a:buNone/>
            </a:pPr>
            <a:r>
              <a:rPr lang="en-US" sz="2400" u="sng">
                <a:solidFill>
                  <a:schemeClr val="lt1"/>
                </a:solidFill>
              </a:rPr>
              <a:t>Behaviour Thermometer</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If a child repeatedly disrupts the class then they will be put onto the behaviour thermometer and will miss part of break to think about their behaviour. </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If the teacher has to then speak to the child again, they will move up the thermometer and the consequences will increase. </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Children may go straight onto a higher level of the behaviour thermometer depending on their behaviour. </a:t>
            </a:r>
            <a:endParaRPr sz="2400">
              <a:solidFill>
                <a:schemeClr val="lt1"/>
              </a:solidFill>
            </a:endParaRPr>
          </a:p>
          <a:p>
            <a:pPr marL="342900" lvl="0" indent="-292100" algn="l" rtl="0">
              <a:lnSpc>
                <a:spcPct val="100000"/>
              </a:lnSpc>
              <a:spcBef>
                <a:spcPts val="640"/>
              </a:spcBef>
              <a:spcAft>
                <a:spcPts val="0"/>
              </a:spcAft>
              <a:buClr>
                <a:schemeClr val="lt1"/>
              </a:buClr>
              <a:buSzPts val="2400"/>
              <a:buChar char="•"/>
            </a:pPr>
            <a:r>
              <a:rPr lang="en-US" sz="2400">
                <a:solidFill>
                  <a:schemeClr val="lt1"/>
                </a:solidFill>
              </a:rPr>
              <a:t>Each day is a fresh start for the children.</a:t>
            </a:r>
            <a:endParaRPr sz="2400">
              <a:solidFill>
                <a:schemeClr val="lt1"/>
              </a:solidFill>
            </a:endParaRPr>
          </a:p>
          <a:p>
            <a:pPr marL="342900" lvl="0" indent="-139700" algn="l" rtl="0">
              <a:lnSpc>
                <a:spcPct val="100000"/>
              </a:lnSpc>
              <a:spcBef>
                <a:spcPts val="640"/>
              </a:spcBef>
              <a:spcAft>
                <a:spcPts val="0"/>
              </a:spcAft>
              <a:buClr>
                <a:schemeClr val="dk1"/>
              </a:buClr>
              <a:buSzPts val="3200"/>
              <a:buFont typeface="Arial"/>
              <a:buNone/>
            </a:pPr>
            <a:endParaRPr sz="2400" b="0" i="0" u="non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72"/>
        <p:cNvGrpSpPr/>
        <p:nvPr/>
      </p:nvGrpSpPr>
      <p:grpSpPr>
        <a:xfrm>
          <a:off x="0" y="0"/>
          <a:ext cx="0" cy="0"/>
          <a:chOff x="0" y="0"/>
          <a:chExt cx="0" cy="0"/>
        </a:xfrm>
      </p:grpSpPr>
      <p:pic>
        <p:nvPicPr>
          <p:cNvPr id="173" name="Google Shape;173;p25"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74" name="Google Shape;174;p25"/>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Website</a:t>
            </a:r>
            <a:endParaRPr/>
          </a:p>
        </p:txBody>
      </p:sp>
      <p:sp>
        <p:nvSpPr>
          <p:cNvPr id="175" name="Google Shape;175;p25"/>
          <p:cNvSpPr txBox="1">
            <a:spLocks noGrp="1"/>
          </p:cNvSpPr>
          <p:nvPr>
            <p:ph type="body" idx="1"/>
          </p:nvPr>
        </p:nvSpPr>
        <p:spPr>
          <a:xfrm>
            <a:off x="611187" y="1412875"/>
            <a:ext cx="8075612" cy="4713287"/>
          </a:xfrm>
          <a:prstGeom prst="rect">
            <a:avLst/>
          </a:prstGeom>
          <a:noFill/>
          <a:ln>
            <a:noFill/>
          </a:ln>
        </p:spPr>
        <p:txBody>
          <a:bodyPr spcFirstLastPara="1" wrap="square" lIns="91425" tIns="45700" rIns="91425" bIns="45700" anchor="t" anchorCtr="0">
            <a:noAutofit/>
          </a:bodyPr>
          <a:lstStyle/>
          <a:p>
            <a:pPr marL="342900" lvl="0">
              <a:spcBef>
                <a:spcPts val="0"/>
              </a:spcBef>
              <a:buClr>
                <a:schemeClr val="lt1"/>
              </a:buClr>
              <a:buSzPts val="3200"/>
              <a:buNone/>
            </a:pPr>
            <a:r>
              <a:rPr lang="en-US" u="sng" dirty="0">
                <a:solidFill>
                  <a:schemeClr val="hlink"/>
                </a:solidFill>
              </a:rPr>
              <a:t>https://www.mrisborough.bucks.sch.uk/</a:t>
            </a:r>
            <a:endParaRPr dirty="0">
              <a:solidFill>
                <a:srgbClr val="0000FF"/>
              </a:solidFill>
            </a:endParaRPr>
          </a:p>
          <a:p>
            <a:pPr marL="0" lvl="0" indent="0" algn="ctr" rtl="0">
              <a:spcBef>
                <a:spcPts val="0"/>
              </a:spcBef>
              <a:spcAft>
                <a:spcPts val="0"/>
              </a:spcAft>
              <a:buClr>
                <a:srgbClr val="FFFF00"/>
              </a:buClr>
              <a:buSzPts val="4400"/>
              <a:buFont typeface="Arial"/>
              <a:buNone/>
            </a:pPr>
            <a:endParaRPr lang="en-US" sz="4400" b="1" u="sng" dirty="0">
              <a:solidFill>
                <a:srgbClr val="FFFF00"/>
              </a:solidFill>
            </a:endParaRPr>
          </a:p>
          <a:p>
            <a:pPr marL="0" lvl="0" indent="0" algn="ctr" rtl="0">
              <a:spcBef>
                <a:spcPts val="0"/>
              </a:spcBef>
              <a:spcAft>
                <a:spcPts val="0"/>
              </a:spcAft>
              <a:buClr>
                <a:srgbClr val="FFFF00"/>
              </a:buClr>
              <a:buSzPts val="4400"/>
              <a:buFont typeface="Arial"/>
              <a:buNone/>
            </a:pPr>
            <a:r>
              <a:rPr lang="en-US" sz="4400" b="1" u="sng" dirty="0">
                <a:solidFill>
                  <a:srgbClr val="FFFF00"/>
                </a:solidFill>
              </a:rPr>
              <a:t>Class Page</a:t>
            </a:r>
            <a:endParaRPr sz="4400" b="1" u="sng" dirty="0">
              <a:solidFill>
                <a:srgbClr val="FFFF00"/>
              </a:solidFill>
            </a:endParaRPr>
          </a:p>
          <a:p>
            <a:pPr marL="342900" lvl="0" indent="-139700">
              <a:spcBef>
                <a:spcPts val="640"/>
              </a:spcBef>
              <a:buSzPts val="3200"/>
              <a:buNone/>
            </a:pPr>
            <a:r>
              <a:rPr lang="en-GB" u="sng" dirty="0">
                <a:solidFill>
                  <a:schemeClr val="hlink"/>
                </a:solidFill>
                <a:hlinkClick r:id="rId4">
                  <a:extLst>
                    <a:ext uri="{A12FA001-AC4F-418D-AE19-62706E023703}">
                      <ahyp:hlinkClr xmlns:ahyp="http://schemas.microsoft.com/office/drawing/2018/hyperlinkcolor" val="tx"/>
                    </a:ext>
                  </a:extLst>
                </a:hlinkClick>
              </a:rPr>
              <a:t>https://www.mrisborough.bucks.sch.uk/4-hawks-4/</a:t>
            </a:r>
            <a:endParaRPr lang="en-GB" u="sng" dirty="0">
              <a:solidFill>
                <a:schemeClr val="hlink"/>
              </a:solidFill>
            </a:endParaRPr>
          </a:p>
          <a:p>
            <a:pPr marL="342900" lvl="0" indent="-139700">
              <a:spcBef>
                <a:spcPts val="640"/>
              </a:spcBef>
              <a:buSzPts val="3200"/>
              <a:buNone/>
            </a:pPr>
            <a:endParaRPr sz="3200" b="0" i="0" u="sng" dirty="0">
              <a:solidFill>
                <a:schemeClr val="hlink"/>
              </a:solidFill>
              <a:hlinkClick r:id="rId5"/>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79"/>
        <p:cNvGrpSpPr/>
        <p:nvPr/>
      </p:nvGrpSpPr>
      <p:grpSpPr>
        <a:xfrm>
          <a:off x="0" y="0"/>
          <a:ext cx="0" cy="0"/>
          <a:chOff x="0" y="0"/>
          <a:chExt cx="0" cy="0"/>
        </a:xfrm>
      </p:grpSpPr>
      <p:pic>
        <p:nvPicPr>
          <p:cNvPr id="180" name="Google Shape;180;p26"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81" name="Google Shape;181;p26"/>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General Reminders</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82" name="Google Shape;182;p26"/>
          <p:cNvSpPr txBox="1"/>
          <p:nvPr/>
        </p:nvSpPr>
        <p:spPr>
          <a:xfrm>
            <a:off x="911225" y="1412875"/>
            <a:ext cx="7775575" cy="4770437"/>
          </a:xfrm>
          <a:prstGeom prst="rect">
            <a:avLst/>
          </a:prstGeom>
          <a:noFill/>
          <a:ln>
            <a:noFill/>
          </a:ln>
        </p:spPr>
        <p:txBody>
          <a:bodyPr spcFirstLastPara="1" wrap="square" lIns="91425" tIns="45700" rIns="91425" bIns="45700" anchor="t" anchorCtr="0">
            <a:noAutofit/>
          </a:bodyPr>
          <a:lstStyle/>
          <a:p>
            <a:pPr marL="457200" marR="0" lvl="0" indent="-457200" algn="l" rtl="0">
              <a:lnSpc>
                <a:spcPct val="100000"/>
              </a:lnSpc>
              <a:spcBef>
                <a:spcPts val="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Uniform (names in clothes)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Water bottles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Fruit or Vegetable snack at playtimes</a:t>
            </a:r>
            <a:endParaRPr sz="3200" b="0" i="0" u="none" strike="noStrike" cap="none">
              <a:solidFill>
                <a:schemeClr val="lt1"/>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Please limit the items children are bringing to school with them each day. All stationary is being supplied by the school.</a:t>
            </a:r>
            <a:endParaRPr sz="3200" b="0" i="0" u="none" strike="noStrike" cap="none">
              <a:solidFill>
                <a:schemeClr val="lt1"/>
              </a:solidFill>
              <a:latin typeface="Arial"/>
              <a:ea typeface="Arial"/>
              <a:cs typeface="Arial"/>
              <a:sym typeface="Arial"/>
            </a:endParaRPr>
          </a:p>
          <a:p>
            <a:pPr marL="457200" marR="0" lvl="0" indent="0" algn="l" rtl="0">
              <a:lnSpc>
                <a:spcPct val="100000"/>
              </a:lnSpc>
              <a:spcBef>
                <a:spcPts val="16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86"/>
        <p:cNvGrpSpPr/>
        <p:nvPr/>
      </p:nvGrpSpPr>
      <p:grpSpPr>
        <a:xfrm>
          <a:off x="0" y="0"/>
          <a:ext cx="0" cy="0"/>
          <a:chOff x="0" y="0"/>
          <a:chExt cx="0" cy="0"/>
        </a:xfrm>
      </p:grpSpPr>
      <p:pic>
        <p:nvPicPr>
          <p:cNvPr id="187" name="Google Shape;187;p27" descr="blackboard"/>
          <p:cNvPicPr preferRelativeResize="0">
            <a:picLocks noGrp="1"/>
          </p:cNvPicPr>
          <p:nvPr>
            <p:ph type="body" idx="1"/>
          </p:nvPr>
        </p:nvPicPr>
        <p:blipFill rotWithShape="1">
          <a:blip r:embed="rId3">
            <a:alphaModFix/>
          </a:blip>
          <a:srcRect/>
          <a:stretch/>
        </p:blipFill>
        <p:spPr>
          <a:xfrm>
            <a:off x="323850" y="188912"/>
            <a:ext cx="8496300" cy="5640300"/>
          </a:xfrm>
          <a:prstGeom prst="rect">
            <a:avLst/>
          </a:prstGeom>
          <a:noFill/>
          <a:ln>
            <a:noFill/>
          </a:ln>
        </p:spPr>
      </p:pic>
      <p:sp>
        <p:nvSpPr>
          <p:cNvPr id="188" name="Google Shape;188;p27"/>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u="sng">
                <a:solidFill>
                  <a:srgbClr val="FFFF00"/>
                </a:solidFill>
              </a:rPr>
              <a:t>Any Question</a:t>
            </a:r>
            <a:r>
              <a:rPr lang="en-US" sz="4000" b="1" i="0" u="sng">
                <a:solidFill>
                  <a:srgbClr val="FFFF00"/>
                </a:solidFill>
                <a:latin typeface="Arial"/>
                <a:ea typeface="Arial"/>
                <a:cs typeface="Arial"/>
                <a:sym typeface="Arial"/>
              </a:rPr>
              <a:t>s</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89" name="Google Shape;189;p27"/>
          <p:cNvSpPr txBox="1"/>
          <p:nvPr/>
        </p:nvSpPr>
        <p:spPr>
          <a:xfrm>
            <a:off x="911225" y="1412875"/>
            <a:ext cx="7775700" cy="47703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FFFF00"/>
              </a:buClr>
              <a:buSzPts val="4400"/>
              <a:buFont typeface="Arial"/>
              <a:buNone/>
            </a:pPr>
            <a:r>
              <a:rPr lang="en-US" sz="3600" dirty="0">
                <a:solidFill>
                  <a:srgbClr val="FFFF00"/>
                </a:solidFill>
                <a:latin typeface="Tahoma"/>
                <a:ea typeface="Tahoma"/>
                <a:cs typeface="Tahoma"/>
                <a:sym typeface="Tahoma"/>
              </a:rPr>
              <a:t>Please send any general questions into the school office.</a:t>
            </a:r>
            <a:endParaRPr sz="3600" dirty="0">
              <a:solidFill>
                <a:srgbClr val="FFFF00"/>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endParaRPr sz="3600" dirty="0">
              <a:solidFill>
                <a:srgbClr val="FFFF00"/>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r>
              <a:rPr lang="en-US" sz="2000" dirty="0">
                <a:solidFill>
                  <a:srgbClr val="FFFF00"/>
                </a:solidFill>
                <a:latin typeface="Tahoma"/>
                <a:ea typeface="Tahoma"/>
                <a:cs typeface="Tahoma"/>
                <a:sym typeface="Tahoma"/>
              </a:rPr>
              <a:t>Otherwise please request a phone </a:t>
            </a:r>
            <a:r>
              <a:rPr lang="en-US" sz="2000">
                <a:solidFill>
                  <a:srgbClr val="FFFF00"/>
                </a:solidFill>
                <a:latin typeface="Tahoma"/>
                <a:ea typeface="Tahoma"/>
                <a:cs typeface="Tahoma"/>
                <a:sym typeface="Tahoma"/>
              </a:rPr>
              <a:t>call via </a:t>
            </a:r>
            <a:r>
              <a:rPr lang="en-US" sz="2000" dirty="0">
                <a:solidFill>
                  <a:srgbClr val="FFFF00"/>
                </a:solidFill>
                <a:latin typeface="Tahoma"/>
                <a:ea typeface="Tahoma"/>
                <a:cs typeface="Tahoma"/>
                <a:sym typeface="Tahoma"/>
              </a:rPr>
              <a:t>office@monks.org.uk to discuss your child personally.</a:t>
            </a:r>
            <a:endParaRPr sz="1800" dirty="0">
              <a:solidFill>
                <a:schemeClr val="dk1"/>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endParaRPr sz="3600" dirty="0">
              <a:solidFill>
                <a:srgbClr val="FFFF00"/>
              </a:solidFill>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2531</TotalTime>
  <Words>1211</Words>
  <Application>Microsoft Office PowerPoint</Application>
  <PresentationFormat>On-screen Show (4:3)</PresentationFormat>
  <Paragraphs>84</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Tahoma</vt:lpstr>
      <vt:lpstr>Arial</vt:lpstr>
      <vt:lpstr>Default Design</vt:lpstr>
      <vt:lpstr>Meet the Teacher! </vt:lpstr>
      <vt:lpstr>Timetable    </vt:lpstr>
      <vt:lpstr>Trips and Visitors </vt:lpstr>
      <vt:lpstr>Reading</vt:lpstr>
      <vt:lpstr>RED TED</vt:lpstr>
      <vt:lpstr>Writing </vt:lpstr>
      <vt:lpstr>Maths </vt:lpstr>
      <vt:lpstr>PE   </vt:lpstr>
      <vt:lpstr>Homework</vt:lpstr>
      <vt:lpstr>Times Tables</vt:lpstr>
      <vt:lpstr>Rewards and Sanctions</vt:lpstr>
      <vt:lpstr>Rewards and Sanctions</vt:lpstr>
      <vt:lpstr>Website</vt:lpstr>
      <vt:lpstr>General Reminders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Simon Mullen</dc:creator>
  <cp:lastModifiedBy>Gemma Gibbins</cp:lastModifiedBy>
  <cp:revision>21</cp:revision>
  <dcterms:modified xsi:type="dcterms:W3CDTF">2025-09-04T11:09:54Z</dcterms:modified>
</cp:coreProperties>
</file>