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0" roundtripDataSignature="AMtx7mhgrGbiWdxPFFn0BpDqToMqEZdJi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1BB0AB8-C2E1-4E9C-8B0D-58365379AE9F}">
  <a:tblStyle styleId="{F1BB0AB8-C2E1-4E9C-8B0D-58365379AE9F}"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138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2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0" name="Google Shape;90;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7" name="Google Shape;107;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5" name="Google Shape;115;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6" name="Google Shape;136;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3" name="Google Shape;143;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0" name="Google Shape;15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 name="Google Shape;15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4" name="Google Shape;164;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1" name="Google Shape;171;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5"/>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3" name="Google Shape;13;p15"/>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a:endParaRPr/>
          </a:p>
        </p:txBody>
      </p:sp>
      <p:sp>
        <p:nvSpPr>
          <p:cNvPr id="14" name="Google Shape;14;p1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6"/>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9" name="Google Shape;19;p16"/>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0" name="Google Shape;20;p1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3"/>
        <p:cNvGrpSpPr/>
        <p:nvPr/>
      </p:nvGrpSpPr>
      <p:grpSpPr>
        <a:xfrm>
          <a:off x="0" y="0"/>
          <a:ext cx="0" cy="0"/>
          <a:chOff x="0" y="0"/>
          <a:chExt cx="0" cy="0"/>
        </a:xfrm>
      </p:grpSpPr>
      <p:sp>
        <p:nvSpPr>
          <p:cNvPr id="24" name="Google Shape;24;p17"/>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5" name="Google Shape;25;p17"/>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6" name="Google Shape;26;p1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9"/>
        <p:cNvGrpSpPr/>
        <p:nvPr/>
      </p:nvGrpSpPr>
      <p:grpSpPr>
        <a:xfrm>
          <a:off x="0" y="0"/>
          <a:ext cx="0" cy="0"/>
          <a:chOff x="0" y="0"/>
          <a:chExt cx="0" cy="0"/>
        </a:xfrm>
      </p:grpSpPr>
      <p:sp>
        <p:nvSpPr>
          <p:cNvPr id="30" name="Google Shape;30;p1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1" name="Google Shape;31;p18"/>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2" name="Google Shape;32;p1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5"/>
        <p:cNvGrpSpPr/>
        <p:nvPr/>
      </p:nvGrpSpPr>
      <p:grpSpPr>
        <a:xfrm>
          <a:off x="0" y="0"/>
          <a:ext cx="0" cy="0"/>
          <a:chOff x="0" y="0"/>
          <a:chExt cx="0" cy="0"/>
        </a:xfrm>
      </p:grpSpPr>
      <p:sp>
        <p:nvSpPr>
          <p:cNvPr id="36" name="Google Shape;36;p19"/>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7" name="Google Shape;37;p19"/>
          <p:cNvSpPr>
            <a:spLocks noGrp="1"/>
          </p:cNvSpPr>
          <p:nvPr>
            <p:ph type="pic" idx="2"/>
          </p:nvPr>
        </p:nvSpPr>
        <p:spPr>
          <a:xfrm>
            <a:off x="1792288" y="612775"/>
            <a:ext cx="5486400" cy="4114800"/>
          </a:xfrm>
          <a:prstGeom prst="rect">
            <a:avLst/>
          </a:prstGeom>
          <a:noFill/>
          <a:ln>
            <a:noFill/>
          </a:ln>
        </p:spPr>
      </p:sp>
      <p:sp>
        <p:nvSpPr>
          <p:cNvPr id="38" name="Google Shape;38;p19"/>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39" name="Google Shape;39;p1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2"/>
        <p:cNvGrpSpPr/>
        <p:nvPr/>
      </p:nvGrpSpPr>
      <p:grpSpPr>
        <a:xfrm>
          <a:off x="0" y="0"/>
          <a:ext cx="0" cy="0"/>
          <a:chOff x="0" y="0"/>
          <a:chExt cx="0" cy="0"/>
        </a:xfrm>
      </p:grpSpPr>
      <p:sp>
        <p:nvSpPr>
          <p:cNvPr id="43" name="Google Shape;43;p20"/>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4" name="Google Shape;44;p20"/>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Font typeface="Arial"/>
              <a:buChar char="•"/>
              <a:defRPr sz="3200"/>
            </a:lvl1pPr>
            <a:lvl2pPr marL="914400" lvl="1" indent="-406400" algn="l">
              <a:lnSpc>
                <a:spcPct val="100000"/>
              </a:lnSpc>
              <a:spcBef>
                <a:spcPts val="560"/>
              </a:spcBef>
              <a:spcAft>
                <a:spcPts val="0"/>
              </a:spcAft>
              <a:buClr>
                <a:schemeClr val="dk1"/>
              </a:buClr>
              <a:buSzPts val="2800"/>
              <a:buFont typeface="Arial"/>
              <a:buChar char="–"/>
              <a:defRPr sz="2800"/>
            </a:lvl2pPr>
            <a:lvl3pPr marL="1371600" lvl="2" indent="-381000" algn="l">
              <a:lnSpc>
                <a:spcPct val="100000"/>
              </a:lnSpc>
              <a:spcBef>
                <a:spcPts val="480"/>
              </a:spcBef>
              <a:spcAft>
                <a:spcPts val="0"/>
              </a:spcAft>
              <a:buClr>
                <a:schemeClr val="dk1"/>
              </a:buClr>
              <a:buSzPts val="2400"/>
              <a:buFont typeface="Arial"/>
              <a:buChar char="•"/>
              <a:defRPr sz="2400"/>
            </a:lvl3pPr>
            <a:lvl4pPr marL="1828800" lvl="3" indent="-355600" algn="l">
              <a:lnSpc>
                <a:spcPct val="100000"/>
              </a:lnSpc>
              <a:spcBef>
                <a:spcPts val="400"/>
              </a:spcBef>
              <a:spcAft>
                <a:spcPts val="0"/>
              </a:spcAft>
              <a:buClr>
                <a:schemeClr val="dk1"/>
              </a:buClr>
              <a:buSzPts val="2000"/>
              <a:buFont typeface="Arial"/>
              <a:buChar char="–"/>
              <a:defRPr sz="2000"/>
            </a:lvl4pPr>
            <a:lvl5pPr marL="2286000" lvl="4" indent="-355600" algn="l">
              <a:lnSpc>
                <a:spcPct val="100000"/>
              </a:lnSpc>
              <a:spcBef>
                <a:spcPts val="400"/>
              </a:spcBef>
              <a:spcAft>
                <a:spcPts val="0"/>
              </a:spcAft>
              <a:buClr>
                <a:schemeClr val="dk1"/>
              </a:buClr>
              <a:buSzPts val="2000"/>
              <a:buFont typeface="Arial"/>
              <a:buChar char="»"/>
              <a:defRPr sz="2000"/>
            </a:lvl5pPr>
            <a:lvl6pPr marL="2743200" lvl="5" indent="-355600" algn="l">
              <a:lnSpc>
                <a:spcPct val="100000"/>
              </a:lnSpc>
              <a:spcBef>
                <a:spcPts val="400"/>
              </a:spcBef>
              <a:spcAft>
                <a:spcPts val="0"/>
              </a:spcAft>
              <a:buClr>
                <a:schemeClr val="dk1"/>
              </a:buClr>
              <a:buSzPts val="2000"/>
              <a:buFont typeface="Arial"/>
              <a:buChar char="»"/>
              <a:defRPr sz="2000"/>
            </a:lvl6pPr>
            <a:lvl7pPr marL="3200400" lvl="6" indent="-355600" algn="l">
              <a:lnSpc>
                <a:spcPct val="100000"/>
              </a:lnSpc>
              <a:spcBef>
                <a:spcPts val="400"/>
              </a:spcBef>
              <a:spcAft>
                <a:spcPts val="0"/>
              </a:spcAft>
              <a:buClr>
                <a:schemeClr val="dk1"/>
              </a:buClr>
              <a:buSzPts val="2000"/>
              <a:buFont typeface="Arial"/>
              <a:buChar char="»"/>
              <a:defRPr sz="2000"/>
            </a:lvl7pPr>
            <a:lvl8pPr marL="3657600" lvl="7" indent="-355600" algn="l">
              <a:lnSpc>
                <a:spcPct val="100000"/>
              </a:lnSpc>
              <a:spcBef>
                <a:spcPts val="400"/>
              </a:spcBef>
              <a:spcAft>
                <a:spcPts val="0"/>
              </a:spcAft>
              <a:buClr>
                <a:schemeClr val="dk1"/>
              </a:buClr>
              <a:buSzPts val="2000"/>
              <a:buFont typeface="Arial"/>
              <a:buChar char="»"/>
              <a:defRPr sz="2000"/>
            </a:lvl8pPr>
            <a:lvl9pPr marL="4114800" lvl="8" indent="-355600" algn="l">
              <a:lnSpc>
                <a:spcPct val="100000"/>
              </a:lnSpc>
              <a:spcBef>
                <a:spcPts val="400"/>
              </a:spcBef>
              <a:spcAft>
                <a:spcPts val="0"/>
              </a:spcAft>
              <a:buClr>
                <a:schemeClr val="dk1"/>
              </a:buClr>
              <a:buSzPts val="2000"/>
              <a:buFont typeface="Arial"/>
              <a:buChar char="»"/>
              <a:defRPr sz="2000"/>
            </a:lvl9pPr>
          </a:lstStyle>
          <a:p>
            <a:endParaRPr/>
          </a:p>
        </p:txBody>
      </p:sp>
      <p:sp>
        <p:nvSpPr>
          <p:cNvPr id="45" name="Google Shape;45;p20"/>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46" name="Google Shape;46;p2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9"/>
        <p:cNvGrpSpPr/>
        <p:nvPr/>
      </p:nvGrpSpPr>
      <p:grpSpPr>
        <a:xfrm>
          <a:off x="0" y="0"/>
          <a:ext cx="0" cy="0"/>
          <a:chOff x="0" y="0"/>
          <a:chExt cx="0" cy="0"/>
        </a:xfrm>
      </p:grpSpPr>
      <p:sp>
        <p:nvSpPr>
          <p:cNvPr id="50" name="Google Shape;50;p2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2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2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2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0" name="Google Shape;60;p23"/>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61" name="Google Shape;61;p23"/>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62" name="Google Shape;62;p23"/>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63" name="Google Shape;63;p23"/>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64" name="Google Shape;64;p2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2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7"/>
        <p:cNvGrpSpPr/>
        <p:nvPr/>
      </p:nvGrpSpPr>
      <p:grpSpPr>
        <a:xfrm>
          <a:off x="0" y="0"/>
          <a:ext cx="0" cy="0"/>
          <a:chOff x="0" y="0"/>
          <a:chExt cx="0" cy="0"/>
        </a:xfrm>
      </p:grpSpPr>
      <p:sp>
        <p:nvSpPr>
          <p:cNvPr id="68" name="Google Shape;68;p24"/>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9" name="Google Shape;69;p24"/>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70" name="Google Shape;70;p24"/>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71" name="Google Shape;71;p2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6" name="Google Shape;76;p2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chemeClr val="dk1"/>
              </a:buClr>
              <a:buSzPts val="2000"/>
              <a:buFont typeface="Arial"/>
              <a:buNone/>
              <a:defRPr sz="2000"/>
            </a:lvl1pPr>
            <a:lvl2pPr marL="914400" lvl="1" indent="-228600" algn="l">
              <a:lnSpc>
                <a:spcPct val="100000"/>
              </a:lnSpc>
              <a:spcBef>
                <a:spcPts val="360"/>
              </a:spcBef>
              <a:spcAft>
                <a:spcPts val="0"/>
              </a:spcAft>
              <a:buClr>
                <a:schemeClr val="dk1"/>
              </a:buClr>
              <a:buSzPts val="1800"/>
              <a:buFont typeface="Arial"/>
              <a:buNone/>
              <a:defRPr sz="1800"/>
            </a:lvl2pPr>
            <a:lvl3pPr marL="1371600" lvl="2" indent="-228600" algn="l">
              <a:lnSpc>
                <a:spcPct val="100000"/>
              </a:lnSpc>
              <a:spcBef>
                <a:spcPts val="320"/>
              </a:spcBef>
              <a:spcAft>
                <a:spcPts val="0"/>
              </a:spcAft>
              <a:buClr>
                <a:schemeClr val="dk1"/>
              </a:buClr>
              <a:buSzPts val="1600"/>
              <a:buFont typeface="Arial"/>
              <a:buNone/>
              <a:defRPr sz="1600"/>
            </a:lvl3pPr>
            <a:lvl4pPr marL="1828800" lvl="3" indent="-228600" algn="l">
              <a:lnSpc>
                <a:spcPct val="100000"/>
              </a:lnSpc>
              <a:spcBef>
                <a:spcPts val="280"/>
              </a:spcBef>
              <a:spcAft>
                <a:spcPts val="0"/>
              </a:spcAft>
              <a:buClr>
                <a:schemeClr val="dk1"/>
              </a:buClr>
              <a:buSzPts val="1400"/>
              <a:buFont typeface="Arial"/>
              <a:buNone/>
              <a:defRPr sz="1400"/>
            </a:lvl4pPr>
            <a:lvl5pPr marL="2286000" lvl="4" indent="-228600" algn="l">
              <a:lnSpc>
                <a:spcPct val="100000"/>
              </a:lnSpc>
              <a:spcBef>
                <a:spcPts val="280"/>
              </a:spcBef>
              <a:spcAft>
                <a:spcPts val="0"/>
              </a:spcAft>
              <a:buClr>
                <a:schemeClr val="dk1"/>
              </a:buClr>
              <a:buSzPts val="1400"/>
              <a:buFont typeface="Arial"/>
              <a:buNone/>
              <a:defRPr sz="1400"/>
            </a:lvl5pPr>
            <a:lvl6pPr marL="2743200" lvl="5" indent="-228600" algn="l">
              <a:lnSpc>
                <a:spcPct val="100000"/>
              </a:lnSpc>
              <a:spcBef>
                <a:spcPts val="280"/>
              </a:spcBef>
              <a:spcAft>
                <a:spcPts val="0"/>
              </a:spcAft>
              <a:buClr>
                <a:schemeClr val="dk1"/>
              </a:buClr>
              <a:buSzPts val="1400"/>
              <a:buFont typeface="Arial"/>
              <a:buNone/>
              <a:defRPr sz="1400"/>
            </a:lvl6pPr>
            <a:lvl7pPr marL="3200400" lvl="6" indent="-228600" algn="l">
              <a:lnSpc>
                <a:spcPct val="100000"/>
              </a:lnSpc>
              <a:spcBef>
                <a:spcPts val="280"/>
              </a:spcBef>
              <a:spcAft>
                <a:spcPts val="0"/>
              </a:spcAft>
              <a:buClr>
                <a:schemeClr val="dk1"/>
              </a:buClr>
              <a:buSzPts val="1400"/>
              <a:buFont typeface="Arial"/>
              <a:buNone/>
              <a:defRPr sz="1400"/>
            </a:lvl7pPr>
            <a:lvl8pPr marL="3657600" lvl="7" indent="-228600" algn="l">
              <a:lnSpc>
                <a:spcPct val="100000"/>
              </a:lnSpc>
              <a:spcBef>
                <a:spcPts val="280"/>
              </a:spcBef>
              <a:spcAft>
                <a:spcPts val="0"/>
              </a:spcAft>
              <a:buClr>
                <a:schemeClr val="dk1"/>
              </a:buClr>
              <a:buSzPts val="1400"/>
              <a:buFont typeface="Arial"/>
              <a:buNone/>
              <a:defRPr sz="1400"/>
            </a:lvl8pPr>
            <a:lvl9pPr marL="4114800" lvl="8" indent="-228600" algn="l">
              <a:lnSpc>
                <a:spcPct val="100000"/>
              </a:lnSpc>
              <a:spcBef>
                <a:spcPts val="280"/>
              </a:spcBef>
              <a:spcAft>
                <a:spcPts val="0"/>
              </a:spcAft>
              <a:buClr>
                <a:schemeClr val="dk1"/>
              </a:buClr>
              <a:buSzPts val="1400"/>
              <a:buFont typeface="Arial"/>
              <a:buNone/>
              <a:defRPr sz="1400"/>
            </a:lvl9pPr>
          </a:lstStyle>
          <a:p>
            <a:endParaRPr/>
          </a:p>
        </p:txBody>
      </p:sp>
      <p:sp>
        <p:nvSpPr>
          <p:cNvPr id="77" name="Google Shape;77;p2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D694"/>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9pPr>
          </a:lstStyle>
          <a:p>
            <a:endParaRPr/>
          </a:p>
        </p:txBody>
      </p:sp>
      <p:sp>
        <p:nvSpPr>
          <p:cNvPr id="7" name="Google Shape;7;p14"/>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8" name="Google Shape;8;p1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9pPr>
          </a:lstStyle>
          <a:p>
            <a:endParaRPr/>
          </a:p>
        </p:txBody>
      </p:sp>
      <p:sp>
        <p:nvSpPr>
          <p:cNvPr id="9" name="Google Shape;9;p1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9pPr>
          </a:lstStyle>
          <a:p>
            <a:endParaRPr/>
          </a:p>
        </p:txBody>
      </p:sp>
      <p:sp>
        <p:nvSpPr>
          <p:cNvPr id="10" name="Google Shape;10;p1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monksrisboroughprimary.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83"/>
        <p:cNvGrpSpPr/>
        <p:nvPr/>
      </p:nvGrpSpPr>
      <p:grpSpPr>
        <a:xfrm>
          <a:off x="0" y="0"/>
          <a:ext cx="0" cy="0"/>
          <a:chOff x="0" y="0"/>
          <a:chExt cx="0" cy="0"/>
        </a:xfrm>
      </p:grpSpPr>
      <p:pic>
        <p:nvPicPr>
          <p:cNvPr id="84" name="Google Shape;84;p1" descr="blackboard"/>
          <p:cNvPicPr preferRelativeResize="0"/>
          <p:nvPr/>
        </p:nvPicPr>
        <p:blipFill rotWithShape="1">
          <a:blip r:embed="rId3">
            <a:alphaModFix/>
          </a:blip>
          <a:srcRect/>
          <a:stretch/>
        </p:blipFill>
        <p:spPr>
          <a:xfrm>
            <a:off x="179387" y="512762"/>
            <a:ext cx="8785225" cy="5832475"/>
          </a:xfrm>
          <a:prstGeom prst="rect">
            <a:avLst/>
          </a:prstGeom>
          <a:noFill/>
          <a:ln>
            <a:noFill/>
          </a:ln>
        </p:spPr>
      </p:pic>
      <p:sp>
        <p:nvSpPr>
          <p:cNvPr id="85" name="Google Shape;85;p1"/>
          <p:cNvSpPr txBox="1">
            <a:spLocks noGrp="1"/>
          </p:cNvSpPr>
          <p:nvPr>
            <p:ph type="ctrTitle"/>
          </p:nvPr>
        </p:nvSpPr>
        <p:spPr>
          <a:xfrm>
            <a:off x="755650" y="1222375"/>
            <a:ext cx="7772400" cy="14700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6000"/>
              <a:buFont typeface="Arial"/>
              <a:buNone/>
            </a:pPr>
            <a:r>
              <a:rPr lang="en-US" sz="6000" b="1" i="0" u="sng">
                <a:solidFill>
                  <a:srgbClr val="FFFF00"/>
                </a:solidFill>
                <a:latin typeface="Arial"/>
                <a:ea typeface="Arial"/>
                <a:cs typeface="Arial"/>
                <a:sym typeface="Arial"/>
              </a:rPr>
              <a:t>Meet the Teacher!</a:t>
            </a:r>
            <a:r>
              <a:rPr lang="en-US" sz="6000" b="1" i="0" u="none">
                <a:solidFill>
                  <a:srgbClr val="FFFF00"/>
                </a:solidFill>
                <a:latin typeface="Arial"/>
                <a:ea typeface="Arial"/>
                <a:cs typeface="Arial"/>
                <a:sym typeface="Arial"/>
              </a:rPr>
              <a:t> </a:t>
            </a:r>
            <a:endParaRPr/>
          </a:p>
        </p:txBody>
      </p:sp>
      <p:sp>
        <p:nvSpPr>
          <p:cNvPr id="86" name="Google Shape;86;p1"/>
          <p:cNvSpPr txBox="1">
            <a:spLocks noGrp="1"/>
          </p:cNvSpPr>
          <p:nvPr>
            <p:ph type="subTitle" idx="1"/>
          </p:nvPr>
        </p:nvSpPr>
        <p:spPr>
          <a:xfrm>
            <a:off x="1371600" y="2708275"/>
            <a:ext cx="6400800" cy="1752600"/>
          </a:xfrm>
          <a:prstGeom prst="rect">
            <a:avLst/>
          </a:prstGeom>
          <a:noFill/>
          <a:ln>
            <a:noFill/>
          </a:ln>
        </p:spPr>
        <p:txBody>
          <a:bodyPr spcFirstLastPara="1" wrap="square" lIns="91425" tIns="45700" rIns="91425" bIns="45700" anchor="t" anchorCtr="0">
            <a:noAutofit/>
          </a:bodyPr>
          <a:lstStyle/>
          <a:p>
            <a:pPr marL="0" lvl="0" indent="0" algn="ctr" rtl="0">
              <a:lnSpc>
                <a:spcPct val="80000"/>
              </a:lnSpc>
              <a:spcBef>
                <a:spcPts val="0"/>
              </a:spcBef>
              <a:spcAft>
                <a:spcPts val="0"/>
              </a:spcAft>
              <a:buClr>
                <a:schemeClr val="lt1"/>
              </a:buClr>
              <a:buSzPts val="4400"/>
              <a:buFont typeface="Arial"/>
              <a:buNone/>
            </a:pPr>
            <a:r>
              <a:rPr lang="en-US" sz="4400" b="1" dirty="0">
                <a:solidFill>
                  <a:schemeClr val="lt1"/>
                </a:solidFill>
              </a:rPr>
              <a:t>Miss </a:t>
            </a:r>
            <a:r>
              <a:rPr lang="en-US" sz="4400" b="1" dirty="0" smtClean="0">
                <a:solidFill>
                  <a:schemeClr val="lt1"/>
                </a:solidFill>
              </a:rPr>
              <a:t>Goodright</a:t>
            </a:r>
            <a:endParaRPr lang="en-US" sz="3600" dirty="0">
              <a:solidFill>
                <a:schemeClr val="lt1"/>
              </a:solidFill>
            </a:endParaRPr>
          </a:p>
          <a:p>
            <a:pPr marL="0" lvl="0" indent="0" algn="ctr" rtl="0">
              <a:lnSpc>
                <a:spcPct val="80000"/>
              </a:lnSpc>
              <a:spcBef>
                <a:spcPts val="0"/>
              </a:spcBef>
              <a:spcAft>
                <a:spcPts val="0"/>
              </a:spcAft>
              <a:buClr>
                <a:schemeClr val="lt1"/>
              </a:buClr>
              <a:buSzPts val="4400"/>
              <a:buFont typeface="Arial"/>
              <a:buNone/>
            </a:pPr>
            <a:r>
              <a:rPr lang="en-US" sz="3600" dirty="0" smtClean="0">
                <a:solidFill>
                  <a:schemeClr val="lt1"/>
                </a:solidFill>
              </a:rPr>
              <a:t>Miss </a:t>
            </a:r>
            <a:r>
              <a:rPr lang="en-US" sz="3600" dirty="0">
                <a:solidFill>
                  <a:schemeClr val="lt1"/>
                </a:solidFill>
              </a:rPr>
              <a:t>Turner &amp; </a:t>
            </a:r>
            <a:r>
              <a:rPr lang="en-US" sz="3600" dirty="0" smtClean="0">
                <a:solidFill>
                  <a:schemeClr val="lt1"/>
                </a:solidFill>
              </a:rPr>
              <a:t>Miss </a:t>
            </a:r>
            <a:r>
              <a:rPr lang="en-US" sz="3600" dirty="0" err="1" smtClean="0">
                <a:solidFill>
                  <a:schemeClr val="lt1"/>
                </a:solidFill>
              </a:rPr>
              <a:t>Gaule</a:t>
            </a:r>
            <a:r>
              <a:rPr lang="en-US" sz="3600" dirty="0" smtClean="0">
                <a:solidFill>
                  <a:schemeClr val="lt1"/>
                </a:solidFill>
              </a:rPr>
              <a:t> </a:t>
            </a:r>
            <a:r>
              <a:rPr lang="en-US" sz="3600" b="0" i="0" u="none" dirty="0" smtClean="0">
                <a:solidFill>
                  <a:schemeClr val="lt1"/>
                </a:solidFill>
                <a:latin typeface="Arial"/>
                <a:ea typeface="Arial"/>
                <a:cs typeface="Arial"/>
                <a:sym typeface="Arial"/>
              </a:rPr>
              <a:t>will </a:t>
            </a:r>
            <a:r>
              <a:rPr lang="en-US" sz="3600" b="0" i="0" u="none" dirty="0">
                <a:solidFill>
                  <a:schemeClr val="lt1"/>
                </a:solidFill>
                <a:latin typeface="Arial"/>
                <a:ea typeface="Arial"/>
                <a:cs typeface="Arial"/>
                <a:sym typeface="Arial"/>
              </a:rPr>
              <a:t>be supporting the class </a:t>
            </a:r>
            <a:endParaRPr dirty="0"/>
          </a:p>
        </p:txBody>
      </p:sp>
      <p:pic>
        <p:nvPicPr>
          <p:cNvPr id="87" name="Google Shape;87;p1"/>
          <p:cNvPicPr preferRelativeResize="0"/>
          <p:nvPr/>
        </p:nvPicPr>
        <p:blipFill rotWithShape="1">
          <a:blip r:embed="rId4">
            <a:alphaModFix/>
          </a:blip>
          <a:srcRect/>
          <a:stretch/>
        </p:blipFill>
        <p:spPr>
          <a:xfrm>
            <a:off x="7772400" y="620712"/>
            <a:ext cx="979487" cy="9731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91"/>
        <p:cNvGrpSpPr/>
        <p:nvPr/>
      </p:nvGrpSpPr>
      <p:grpSpPr>
        <a:xfrm>
          <a:off x="0" y="0"/>
          <a:ext cx="0" cy="0"/>
          <a:chOff x="0" y="0"/>
          <a:chExt cx="0" cy="0"/>
        </a:xfrm>
      </p:grpSpPr>
      <p:pic>
        <p:nvPicPr>
          <p:cNvPr id="92" name="Google Shape;92;p2" descr="blackboard"/>
          <p:cNvPicPr preferRelativeResize="0">
            <a:picLocks noGrp="1"/>
          </p:cNvPicPr>
          <p:nvPr>
            <p:ph type="body" idx="1"/>
          </p:nvPr>
        </p:nvPicPr>
        <p:blipFill rotWithShape="1">
          <a:blip r:embed="rId3">
            <a:alphaModFix/>
          </a:blip>
          <a:srcRect/>
          <a:stretch/>
        </p:blipFill>
        <p:spPr>
          <a:xfrm>
            <a:off x="323850" y="188912"/>
            <a:ext cx="8496300" cy="5640387"/>
          </a:xfrm>
          <a:prstGeom prst="rect">
            <a:avLst/>
          </a:prstGeom>
          <a:noFill/>
          <a:ln>
            <a:noFill/>
          </a:ln>
        </p:spPr>
      </p:pic>
      <p:sp>
        <p:nvSpPr>
          <p:cNvPr id="93" name="Google Shape;93;p2"/>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Timetable </a:t>
            </a:r>
            <a:br>
              <a:rPr lang="en-US" sz="4000" b="1" i="0" u="sng">
                <a:solidFill>
                  <a:srgbClr val="FFFF00"/>
                </a:solidFill>
                <a:latin typeface="Arial"/>
                <a:ea typeface="Arial"/>
                <a:cs typeface="Arial"/>
                <a:sym typeface="Arial"/>
              </a:rPr>
            </a:br>
            <a:r>
              <a:rPr lang="en-US" sz="4000" b="1" i="0" u="sng">
                <a:solidFill>
                  <a:srgbClr val="CCFFCC"/>
                </a:solidFill>
                <a:latin typeface="Arial"/>
                <a:ea typeface="Arial"/>
                <a:cs typeface="Arial"/>
                <a:sym typeface="Arial"/>
              </a:rPr>
              <a:t/>
            </a:r>
            <a:br>
              <a:rPr lang="en-US" sz="4000" b="1" i="0" u="sng">
                <a:solidFill>
                  <a:srgbClr val="CCFFCC"/>
                </a:solidFill>
                <a:latin typeface="Arial"/>
                <a:ea typeface="Arial"/>
                <a:cs typeface="Arial"/>
                <a:sym typeface="Arial"/>
              </a:rPr>
            </a:br>
            <a:r>
              <a:rPr lang="en-US" sz="4000" b="1" i="0" u="sng">
                <a:solidFill>
                  <a:srgbClr val="CCFFCC"/>
                </a:solidFill>
                <a:latin typeface="Arial"/>
                <a:ea typeface="Arial"/>
                <a:cs typeface="Arial"/>
                <a:sym typeface="Arial"/>
              </a:rPr>
              <a:t/>
            </a:r>
            <a:br>
              <a:rPr lang="en-US" sz="4000" b="1" i="0" u="sng">
                <a:solidFill>
                  <a:srgbClr val="CCFFCC"/>
                </a:solidFill>
                <a:latin typeface="Arial"/>
                <a:ea typeface="Arial"/>
                <a:cs typeface="Arial"/>
                <a:sym typeface="Arial"/>
              </a:rPr>
            </a:br>
            <a:endParaRPr/>
          </a:p>
        </p:txBody>
      </p:sp>
      <p:sp>
        <p:nvSpPr>
          <p:cNvPr id="94" name="Google Shape;94;p2"/>
          <p:cNvSpPr txBox="1"/>
          <p:nvPr/>
        </p:nvSpPr>
        <p:spPr>
          <a:xfrm>
            <a:off x="684212" y="1341437"/>
            <a:ext cx="7775575" cy="5222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sng" strike="noStrike" cap="none">
              <a:solidFill>
                <a:schemeClr val="dk1"/>
              </a:solidFill>
              <a:latin typeface="Arial"/>
              <a:ea typeface="Arial"/>
              <a:cs typeface="Arial"/>
              <a:sym typeface="Arial"/>
            </a:endParaRPr>
          </a:p>
        </p:txBody>
      </p:sp>
      <p:pic>
        <p:nvPicPr>
          <p:cNvPr id="2" name="Picture 1"/>
          <p:cNvPicPr>
            <a:picLocks noChangeAspect="1"/>
          </p:cNvPicPr>
          <p:nvPr/>
        </p:nvPicPr>
        <p:blipFill>
          <a:blip r:embed="rId4"/>
          <a:stretch>
            <a:fillRect/>
          </a:stretch>
        </p:blipFill>
        <p:spPr>
          <a:xfrm>
            <a:off x="921282" y="1052512"/>
            <a:ext cx="7323660" cy="428752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99"/>
        <p:cNvGrpSpPr/>
        <p:nvPr/>
      </p:nvGrpSpPr>
      <p:grpSpPr>
        <a:xfrm>
          <a:off x="0" y="0"/>
          <a:ext cx="0" cy="0"/>
          <a:chOff x="0" y="0"/>
          <a:chExt cx="0" cy="0"/>
        </a:xfrm>
      </p:grpSpPr>
      <p:pic>
        <p:nvPicPr>
          <p:cNvPr id="100" name="Google Shape;100;p3" descr="blackboard"/>
          <p:cNvPicPr preferRelativeResize="0">
            <a:picLocks noGrp="1"/>
          </p:cNvPicPr>
          <p:nvPr>
            <p:ph type="body" idx="1"/>
          </p:nvPr>
        </p:nvPicPr>
        <p:blipFill rotWithShape="1">
          <a:blip r:embed="rId3">
            <a:alphaModFix/>
          </a:blip>
          <a:srcRect/>
          <a:stretch/>
        </p:blipFill>
        <p:spPr>
          <a:xfrm>
            <a:off x="323850" y="161925"/>
            <a:ext cx="8496300" cy="6291300"/>
          </a:xfrm>
          <a:prstGeom prst="rect">
            <a:avLst/>
          </a:prstGeom>
          <a:noFill/>
          <a:ln>
            <a:noFill/>
          </a:ln>
        </p:spPr>
      </p:pic>
      <p:sp>
        <p:nvSpPr>
          <p:cNvPr id="101" name="Google Shape;101;p3"/>
          <p:cNvSpPr txBox="1">
            <a:spLocks noGrp="1"/>
          </p:cNvSpPr>
          <p:nvPr>
            <p:ph type="title"/>
          </p:nvPr>
        </p:nvSpPr>
        <p:spPr>
          <a:xfrm>
            <a:off x="457262" y="29528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Topic Webs</a:t>
            </a:r>
            <a:br>
              <a:rPr lang="en-US" sz="4000" b="1" i="0" u="sng">
                <a:solidFill>
                  <a:srgbClr val="FFFF00"/>
                </a:solidFill>
                <a:latin typeface="Arial"/>
                <a:ea typeface="Arial"/>
                <a:cs typeface="Arial"/>
                <a:sym typeface="Arial"/>
              </a:rPr>
            </a:br>
            <a:endParaRPr/>
          </a:p>
        </p:txBody>
      </p:sp>
      <p:sp>
        <p:nvSpPr>
          <p:cNvPr id="102" name="Google Shape;102;p3"/>
          <p:cNvSpPr txBox="1"/>
          <p:nvPr/>
        </p:nvSpPr>
        <p:spPr>
          <a:xfrm>
            <a:off x="684212" y="1341437"/>
            <a:ext cx="7775700" cy="522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sng" strike="noStrike" cap="none">
              <a:solidFill>
                <a:schemeClr val="dk1"/>
              </a:solidFill>
              <a:latin typeface="Arial"/>
              <a:ea typeface="Arial"/>
              <a:cs typeface="Arial"/>
              <a:sym typeface="Arial"/>
            </a:endParaRPr>
          </a:p>
        </p:txBody>
      </p:sp>
      <p:pic>
        <p:nvPicPr>
          <p:cNvPr id="103" name="Google Shape;103;p3"/>
          <p:cNvPicPr preferRelativeResize="0"/>
          <p:nvPr/>
        </p:nvPicPr>
        <p:blipFill rotWithShape="1">
          <a:blip r:embed="rId4">
            <a:alphaModFix/>
          </a:blip>
          <a:srcRect/>
          <a:stretch/>
        </p:blipFill>
        <p:spPr>
          <a:xfrm>
            <a:off x="894199" y="871761"/>
            <a:ext cx="7486229" cy="5392622"/>
          </a:xfrm>
          <a:prstGeom prst="rect">
            <a:avLst/>
          </a:prstGeom>
          <a:noFill/>
          <a:ln>
            <a:noFill/>
          </a:ln>
        </p:spPr>
      </p:pic>
      <p:sp>
        <p:nvSpPr>
          <p:cNvPr id="104" name="Google Shape;104;p3"/>
          <p:cNvSpPr txBox="1"/>
          <p:nvPr/>
        </p:nvSpPr>
        <p:spPr>
          <a:xfrm>
            <a:off x="1110343" y="6335486"/>
            <a:ext cx="4096139"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400" b="0" i="0" u="none" strike="noStrike" cap="none">
                <a:solidFill>
                  <a:srgbClr val="000000"/>
                </a:solidFill>
                <a:latin typeface="Arial"/>
                <a:ea typeface="Arial"/>
                <a:cs typeface="Arial"/>
                <a:sym typeface="Arial"/>
              </a:rPr>
              <a:t>Needs amending but I cant find on drive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08"/>
        <p:cNvGrpSpPr/>
        <p:nvPr/>
      </p:nvGrpSpPr>
      <p:grpSpPr>
        <a:xfrm>
          <a:off x="0" y="0"/>
          <a:ext cx="0" cy="0"/>
          <a:chOff x="0" y="0"/>
          <a:chExt cx="0" cy="0"/>
        </a:xfrm>
      </p:grpSpPr>
      <p:pic>
        <p:nvPicPr>
          <p:cNvPr id="109" name="Google Shape;109;p4" descr="blackboard"/>
          <p:cNvPicPr preferRelativeResize="0">
            <a:picLocks noGrp="1"/>
          </p:cNvPicPr>
          <p:nvPr>
            <p:ph type="body" idx="1"/>
          </p:nvPr>
        </p:nvPicPr>
        <p:blipFill rotWithShape="1">
          <a:blip r:embed="rId3">
            <a:alphaModFix/>
          </a:blip>
          <a:srcRect/>
          <a:stretch/>
        </p:blipFill>
        <p:spPr>
          <a:xfrm>
            <a:off x="323850" y="188912"/>
            <a:ext cx="8496300" cy="5976937"/>
          </a:xfrm>
          <a:prstGeom prst="rect">
            <a:avLst/>
          </a:prstGeom>
          <a:noFill/>
          <a:ln>
            <a:noFill/>
          </a:ln>
        </p:spPr>
      </p:pic>
      <p:sp>
        <p:nvSpPr>
          <p:cNvPr id="110" name="Google Shape;110;p4"/>
          <p:cNvSpPr txBox="1">
            <a:spLocks noGrp="1"/>
          </p:cNvSpPr>
          <p:nvPr>
            <p:ph type="title"/>
          </p:nvPr>
        </p:nvSpPr>
        <p:spPr>
          <a:xfrm>
            <a:off x="457200" y="460375"/>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Trips </a:t>
            </a:r>
            <a:r>
              <a:rPr lang="en-US" sz="4000" b="1" i="0" u="sng">
                <a:solidFill>
                  <a:srgbClr val="CCFFCC"/>
                </a:solidFill>
                <a:latin typeface="Arial"/>
                <a:ea typeface="Arial"/>
                <a:cs typeface="Arial"/>
                <a:sym typeface="Arial"/>
              </a:rPr>
              <a:t/>
            </a:r>
            <a:br>
              <a:rPr lang="en-US" sz="4000" b="1" i="0" u="sng">
                <a:solidFill>
                  <a:srgbClr val="CCFFCC"/>
                </a:solidFill>
                <a:latin typeface="Arial"/>
                <a:ea typeface="Arial"/>
                <a:cs typeface="Arial"/>
                <a:sym typeface="Arial"/>
              </a:rPr>
            </a:br>
            <a:endParaRPr/>
          </a:p>
        </p:txBody>
      </p:sp>
      <p:graphicFrame>
        <p:nvGraphicFramePr>
          <p:cNvPr id="111" name="Google Shape;111;p4"/>
          <p:cNvGraphicFramePr/>
          <p:nvPr>
            <p:extLst>
              <p:ext uri="{D42A27DB-BD31-4B8C-83A1-F6EECF244321}">
                <p14:modId xmlns:p14="http://schemas.microsoft.com/office/powerpoint/2010/main" val="4142649392"/>
              </p:ext>
            </p:extLst>
          </p:nvPr>
        </p:nvGraphicFramePr>
        <p:xfrm>
          <a:off x="1008087" y="1319225"/>
          <a:ext cx="7127850" cy="1555480"/>
        </p:xfrm>
        <a:graphic>
          <a:graphicData uri="http://schemas.openxmlformats.org/drawingml/2006/table">
            <a:tbl>
              <a:tblPr>
                <a:noFill/>
                <a:tableStyleId>{F1BB0AB8-C2E1-4E9C-8B0D-58365379AE9F}</a:tableStyleId>
              </a:tblPr>
              <a:tblGrid>
                <a:gridCol w="2376475">
                  <a:extLst>
                    <a:ext uri="{9D8B030D-6E8A-4147-A177-3AD203B41FA5}">
                      <a16:colId xmlns:a16="http://schemas.microsoft.com/office/drawing/2014/main" val="20000"/>
                    </a:ext>
                  </a:extLst>
                </a:gridCol>
                <a:gridCol w="2374900">
                  <a:extLst>
                    <a:ext uri="{9D8B030D-6E8A-4147-A177-3AD203B41FA5}">
                      <a16:colId xmlns:a16="http://schemas.microsoft.com/office/drawing/2014/main" val="20001"/>
                    </a:ext>
                  </a:extLst>
                </a:gridCol>
                <a:gridCol w="2376475">
                  <a:extLst>
                    <a:ext uri="{9D8B030D-6E8A-4147-A177-3AD203B41FA5}">
                      <a16:colId xmlns:a16="http://schemas.microsoft.com/office/drawing/2014/main" val="20002"/>
                    </a:ext>
                  </a:extLst>
                </a:gridCol>
              </a:tblGrid>
              <a:tr h="366700">
                <a:tc>
                  <a:txBody>
                    <a:bodyPr/>
                    <a:lstStyle/>
                    <a:p>
                      <a:pPr marL="0" marR="0" lvl="0" indent="0" algn="ctr" rtl="0">
                        <a:lnSpc>
                          <a:spcPct val="100000"/>
                        </a:lnSpc>
                        <a:spcBef>
                          <a:spcPts val="0"/>
                        </a:spcBef>
                        <a:spcAft>
                          <a:spcPts val="0"/>
                        </a:spcAft>
                        <a:buClr>
                          <a:srgbClr val="606060"/>
                        </a:buClr>
                        <a:buSzPts val="1800"/>
                        <a:buFont typeface="Arial"/>
                        <a:buNone/>
                      </a:pPr>
                      <a:r>
                        <a:rPr lang="en-US" sz="1800" b="1" i="0" u="none" strike="noStrike" cap="none">
                          <a:solidFill>
                            <a:srgbClr val="606060"/>
                          </a:solidFill>
                          <a:latin typeface="Arial"/>
                          <a:ea typeface="Arial"/>
                          <a:cs typeface="Arial"/>
                          <a:sym typeface="Arial"/>
                        </a:rPr>
                        <a:t>Autumn</a:t>
                      </a:r>
                      <a:endParaRPr sz="1400" u="none" strike="noStrike" cap="none"/>
                    </a:p>
                  </a:txBody>
                  <a:tcPr marL="91425" marR="91425" marT="45750" marB="45750">
                    <a:lnL w="12700" cap="flat" cmpd="sng">
                      <a:solidFill>
                        <a:srgbClr val="000000"/>
                      </a:solidFill>
                      <a:prstDash val="solid"/>
                      <a:round/>
                      <a:headEnd type="none" w="sm" len="sm"/>
                      <a:tailEnd type="none" w="sm" len="sm"/>
                    </a:lnL>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606060"/>
                        </a:buClr>
                        <a:buSzPts val="1800"/>
                        <a:buFont typeface="Arial"/>
                        <a:buNone/>
                      </a:pPr>
                      <a:r>
                        <a:rPr lang="en-US" sz="1800" b="1" i="0" u="none" strike="noStrike" cap="none">
                          <a:solidFill>
                            <a:srgbClr val="606060"/>
                          </a:solidFill>
                          <a:latin typeface="Arial"/>
                          <a:ea typeface="Arial"/>
                          <a:cs typeface="Arial"/>
                          <a:sym typeface="Arial"/>
                        </a:rPr>
                        <a:t>Spring </a:t>
                      </a:r>
                      <a:endParaRPr sz="1400" u="none" strike="noStrike" cap="none"/>
                    </a:p>
                  </a:txBody>
                  <a:tcPr marL="91425" marR="91425" marT="45750" marB="45750">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606060"/>
                        </a:buClr>
                        <a:buSzPts val="1800"/>
                        <a:buFont typeface="Arial"/>
                        <a:buNone/>
                      </a:pPr>
                      <a:r>
                        <a:rPr lang="en-US" sz="1800" b="1" i="0" u="none" strike="noStrike" cap="none">
                          <a:solidFill>
                            <a:srgbClr val="606060"/>
                          </a:solidFill>
                          <a:latin typeface="Arial"/>
                          <a:ea typeface="Arial"/>
                          <a:cs typeface="Arial"/>
                          <a:sym typeface="Arial"/>
                        </a:rPr>
                        <a:t>Summer</a:t>
                      </a:r>
                      <a:endParaRPr sz="1400" u="none" strike="noStrike" cap="none"/>
                    </a:p>
                  </a:txBody>
                  <a:tcPr marL="91425" marR="91425" marT="45750" marB="45750">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1165225">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solidFill>
                            <a:srgbClr val="000000"/>
                          </a:solidFill>
                          <a:latin typeface="Arial"/>
                          <a:ea typeface="Arial"/>
                          <a:cs typeface="Arial"/>
                          <a:sym typeface="Arial"/>
                        </a:rPr>
                        <a:t>Oxford Museum</a:t>
                      </a:r>
                      <a:endParaRPr/>
                    </a:p>
                    <a:p>
                      <a:pPr marL="0" marR="0" lvl="0" indent="0" algn="l" rtl="0">
                        <a:lnSpc>
                          <a:spcPct val="100000"/>
                        </a:lnSpc>
                        <a:spcBef>
                          <a:spcPts val="0"/>
                        </a:spcBef>
                        <a:spcAft>
                          <a:spcPts val="0"/>
                        </a:spcAft>
                        <a:buClr>
                          <a:srgbClr val="000000"/>
                        </a:buClr>
                        <a:buSzPts val="1800"/>
                        <a:buFont typeface="Arial"/>
                        <a:buNone/>
                      </a:pPr>
                      <a:r>
                        <a:rPr lang="en-US" sz="1800" u="none" strike="noStrike" cap="none">
                          <a:solidFill>
                            <a:srgbClr val="000000"/>
                          </a:solidFill>
                          <a:latin typeface="Arial"/>
                          <a:ea typeface="Arial"/>
                          <a:cs typeface="Arial"/>
                          <a:sym typeface="Arial"/>
                        </a:rPr>
                        <a:t> investigating Rocks &amp; soils and life in the stone age.</a:t>
                      </a:r>
                      <a:endParaRPr sz="1800" u="none" strike="noStrike" cap="none">
                        <a:solidFill>
                          <a:srgbClr val="000000"/>
                        </a:solidFill>
                        <a:latin typeface="Arial"/>
                        <a:ea typeface="Arial"/>
                        <a:cs typeface="Arial"/>
                        <a:sym typeface="Arial"/>
                      </a:endParaRPr>
                    </a:p>
                  </a:txBody>
                  <a:tcPr marL="91425" marR="91425" marT="45750" marB="4575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smtClean="0">
                          <a:solidFill>
                            <a:srgbClr val="000000"/>
                          </a:solidFill>
                          <a:latin typeface="Arial"/>
                          <a:ea typeface="Arial"/>
                          <a:cs typeface="Arial"/>
                          <a:sym typeface="Arial"/>
                        </a:rPr>
                        <a:t>Ancient</a:t>
                      </a:r>
                      <a:r>
                        <a:rPr lang="en-GB" sz="1800" u="none" strike="noStrike" cap="none" baseline="0" dirty="0" smtClean="0">
                          <a:solidFill>
                            <a:srgbClr val="000000"/>
                          </a:solidFill>
                          <a:latin typeface="Arial"/>
                          <a:ea typeface="Arial"/>
                          <a:cs typeface="Arial"/>
                          <a:sym typeface="Arial"/>
                        </a:rPr>
                        <a:t> Greek Day </a:t>
                      </a:r>
                      <a:endParaRPr sz="1800" u="none" strike="noStrike" cap="none" dirty="0">
                        <a:solidFill>
                          <a:srgbClr val="000000"/>
                        </a:solidFill>
                        <a:latin typeface="Arial"/>
                        <a:ea typeface="Arial"/>
                        <a:cs typeface="Arial"/>
                        <a:sym typeface="Arial"/>
                      </a:endParaRPr>
                    </a:p>
                  </a:txBody>
                  <a:tcPr marL="91425" marR="91425" marT="45750" marB="4575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en-GB" sz="1800" u="none" strike="noStrike" cap="none" dirty="0" smtClean="0">
                          <a:solidFill>
                            <a:srgbClr val="000000"/>
                          </a:solidFill>
                          <a:latin typeface="Arial"/>
                          <a:ea typeface="Arial"/>
                          <a:cs typeface="Arial"/>
                          <a:sym typeface="Arial"/>
                        </a:rPr>
                        <a:t>Wycombe</a:t>
                      </a:r>
                      <a:r>
                        <a:rPr lang="en-GB" sz="1800" u="none" strike="noStrike" cap="none" baseline="0" dirty="0" smtClean="0">
                          <a:solidFill>
                            <a:srgbClr val="000000"/>
                          </a:solidFill>
                          <a:latin typeface="Arial"/>
                          <a:ea typeface="Arial"/>
                          <a:cs typeface="Arial"/>
                          <a:sym typeface="Arial"/>
                        </a:rPr>
                        <a:t> Mosque </a:t>
                      </a:r>
                      <a:endParaRPr sz="1800" u="none" strike="noStrike" cap="none" dirty="0">
                        <a:solidFill>
                          <a:srgbClr val="000000"/>
                        </a:solidFill>
                        <a:latin typeface="Arial"/>
                        <a:ea typeface="Arial"/>
                        <a:cs typeface="Arial"/>
                        <a:sym typeface="Arial"/>
                      </a:endParaRPr>
                    </a:p>
                  </a:txBody>
                  <a:tcPr marL="91425" marR="91425" marT="45750" marB="4575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bl>
          </a:graphicData>
        </a:graphic>
      </p:graphicFrame>
      <p:sp>
        <p:nvSpPr>
          <p:cNvPr id="112" name="Google Shape;112;p4"/>
          <p:cNvSpPr txBox="1"/>
          <p:nvPr/>
        </p:nvSpPr>
        <p:spPr>
          <a:xfrm>
            <a:off x="800112" y="3170450"/>
            <a:ext cx="7543800" cy="25860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FFFFFF"/>
              </a:buClr>
              <a:buSzPts val="2000"/>
              <a:buFont typeface="Arial"/>
              <a:buNone/>
            </a:pPr>
            <a:r>
              <a:rPr lang="en-US" sz="2000" b="0" i="0" u="none" strike="noStrike" cap="none" dirty="0">
                <a:solidFill>
                  <a:srgbClr val="FFFFFF"/>
                </a:solidFill>
                <a:latin typeface="Arial"/>
                <a:ea typeface="Arial"/>
                <a:cs typeface="Arial"/>
                <a:sym typeface="Arial"/>
              </a:rPr>
              <a:t/>
            </a:r>
            <a:br>
              <a:rPr lang="en-US" sz="2000" b="0" i="0" u="none" strike="noStrike" cap="none" dirty="0">
                <a:solidFill>
                  <a:srgbClr val="FFFFFF"/>
                </a:solidFill>
                <a:latin typeface="Arial"/>
                <a:ea typeface="Arial"/>
                <a:cs typeface="Arial"/>
                <a:sym typeface="Arial"/>
              </a:rPr>
            </a:br>
            <a:r>
              <a:rPr lang="en-US" sz="2000" b="0" i="0" u="none" strike="noStrike" cap="none" dirty="0">
                <a:solidFill>
                  <a:srgbClr val="FFFFFF"/>
                </a:solidFill>
                <a:latin typeface="Arial"/>
                <a:ea typeface="Arial"/>
                <a:cs typeface="Arial"/>
                <a:sym typeface="Arial"/>
              </a:rPr>
              <a:t/>
            </a:r>
            <a:br>
              <a:rPr lang="en-US" sz="2000" b="0" i="0" u="none" strike="noStrike" cap="none" dirty="0">
                <a:solidFill>
                  <a:srgbClr val="FFFFFF"/>
                </a:solidFill>
                <a:latin typeface="Arial"/>
                <a:ea typeface="Arial"/>
                <a:cs typeface="Arial"/>
                <a:sym typeface="Arial"/>
              </a:rPr>
            </a:br>
            <a:r>
              <a:rPr lang="en-US" sz="2000" b="0" i="0" u="none" strike="noStrike" cap="none" dirty="0">
                <a:solidFill>
                  <a:srgbClr val="FFFFFF"/>
                </a:solidFill>
                <a:latin typeface="Arial"/>
                <a:ea typeface="Arial"/>
                <a:cs typeface="Arial"/>
                <a:sym typeface="Arial"/>
              </a:rPr>
              <a:t/>
            </a:r>
            <a:br>
              <a:rPr lang="en-US" sz="2000" b="0" i="0" u="none" strike="noStrike" cap="none" dirty="0">
                <a:solidFill>
                  <a:srgbClr val="FFFFFF"/>
                </a:solidFill>
                <a:latin typeface="Arial"/>
                <a:ea typeface="Arial"/>
                <a:cs typeface="Arial"/>
                <a:sym typeface="Arial"/>
              </a:rPr>
            </a:br>
            <a:r>
              <a:rPr lang="en-US" sz="2000" b="0" i="0" u="none" strike="noStrike" cap="none" dirty="0">
                <a:solidFill>
                  <a:srgbClr val="FFFFFF"/>
                </a:solidFill>
                <a:latin typeface="Arial"/>
                <a:ea typeface="Arial"/>
                <a:cs typeface="Arial"/>
                <a:sym typeface="Arial"/>
              </a:rPr>
              <a:t/>
            </a:r>
            <a:br>
              <a:rPr lang="en-US" sz="2000" b="0" i="0" u="none" strike="noStrike" cap="none" dirty="0">
                <a:solidFill>
                  <a:srgbClr val="FFFFFF"/>
                </a:solidFill>
                <a:latin typeface="Arial"/>
                <a:ea typeface="Arial"/>
                <a:cs typeface="Arial"/>
                <a:sym typeface="Arial"/>
              </a:rPr>
            </a:b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16"/>
        <p:cNvGrpSpPr/>
        <p:nvPr/>
      </p:nvGrpSpPr>
      <p:grpSpPr>
        <a:xfrm>
          <a:off x="0" y="0"/>
          <a:ext cx="0" cy="0"/>
          <a:chOff x="0" y="0"/>
          <a:chExt cx="0" cy="0"/>
        </a:xfrm>
      </p:grpSpPr>
      <p:pic>
        <p:nvPicPr>
          <p:cNvPr id="117" name="Google Shape;117;p5"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18" name="Google Shape;118;p5"/>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Reading</a:t>
            </a:r>
            <a:endParaRPr/>
          </a:p>
        </p:txBody>
      </p:sp>
      <p:sp>
        <p:nvSpPr>
          <p:cNvPr id="119" name="Google Shape;119;p5"/>
          <p:cNvSpPr txBox="1">
            <a:spLocks noGrp="1"/>
          </p:cNvSpPr>
          <p:nvPr>
            <p:ph type="body" idx="1"/>
          </p:nvPr>
        </p:nvSpPr>
        <p:spPr>
          <a:xfrm>
            <a:off x="468312" y="1341437"/>
            <a:ext cx="8229600" cy="4525962"/>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Clr>
                <a:schemeClr val="lt1"/>
              </a:buClr>
              <a:buSzPts val="2800"/>
              <a:buFont typeface="Arial"/>
              <a:buChar char="•"/>
            </a:pPr>
            <a:r>
              <a:rPr lang="en-US" sz="1800" b="0" i="0" u="none" dirty="0">
                <a:solidFill>
                  <a:schemeClr val="lt1"/>
                </a:solidFill>
                <a:latin typeface="Arial"/>
                <a:ea typeface="Arial"/>
                <a:cs typeface="Arial"/>
                <a:sym typeface="Arial"/>
              </a:rPr>
              <a:t>Your child will learn reading skills during </a:t>
            </a:r>
            <a:r>
              <a:rPr lang="en-US" sz="1800" dirty="0">
                <a:solidFill>
                  <a:schemeClr val="lt1"/>
                </a:solidFill>
              </a:rPr>
              <a:t>whole class</a:t>
            </a:r>
            <a:r>
              <a:rPr lang="en-US" sz="1800" b="0" i="0" u="none" dirty="0">
                <a:solidFill>
                  <a:schemeClr val="lt1"/>
                </a:solidFill>
                <a:latin typeface="Arial"/>
                <a:ea typeface="Arial"/>
                <a:cs typeface="Arial"/>
                <a:sym typeface="Arial"/>
              </a:rPr>
              <a:t> reading sessions  </a:t>
            </a:r>
            <a:endParaRPr sz="1800" dirty="0"/>
          </a:p>
          <a:p>
            <a:pPr marL="342900" lvl="0" indent="-165100" algn="l" rtl="0">
              <a:lnSpc>
                <a:spcPct val="90000"/>
              </a:lnSpc>
              <a:spcBef>
                <a:spcPts val="560"/>
              </a:spcBef>
              <a:spcAft>
                <a:spcPts val="0"/>
              </a:spcAft>
              <a:buClr>
                <a:schemeClr val="dk1"/>
              </a:buClr>
              <a:buSzPts val="2800"/>
              <a:buFont typeface="Arial"/>
              <a:buNone/>
            </a:pPr>
            <a:endParaRPr sz="1800" b="0" i="0" u="none" dirty="0">
              <a:solidFill>
                <a:schemeClr val="lt1"/>
              </a:solidFill>
              <a:latin typeface="Arial"/>
              <a:ea typeface="Arial"/>
              <a:cs typeface="Arial"/>
              <a:sym typeface="Arial"/>
            </a:endParaRPr>
          </a:p>
          <a:p>
            <a:pPr marL="342900" lvl="0" indent="-342900" algn="l" rtl="0">
              <a:lnSpc>
                <a:spcPct val="90000"/>
              </a:lnSpc>
              <a:spcBef>
                <a:spcPts val="560"/>
              </a:spcBef>
              <a:spcAft>
                <a:spcPts val="0"/>
              </a:spcAft>
              <a:buClr>
                <a:schemeClr val="lt1"/>
              </a:buClr>
              <a:buSzPts val="2800"/>
              <a:buFont typeface="Arial"/>
              <a:buChar char="•"/>
            </a:pPr>
            <a:r>
              <a:rPr lang="en-US" sz="1800" dirty="0">
                <a:solidFill>
                  <a:schemeClr val="lt1"/>
                </a:solidFill>
              </a:rPr>
              <a:t>We will read a class novel each day to </a:t>
            </a:r>
            <a:r>
              <a:rPr lang="en-US" sz="1800" b="0" i="0" u="none" dirty="0">
                <a:solidFill>
                  <a:schemeClr val="lt1"/>
                </a:solidFill>
                <a:latin typeface="Arial"/>
                <a:ea typeface="Arial"/>
                <a:cs typeface="Arial"/>
                <a:sym typeface="Arial"/>
              </a:rPr>
              <a:t>encourage the children to read for pleasure </a:t>
            </a:r>
            <a:endParaRPr sz="1800" b="0" i="0" u="none" dirty="0">
              <a:solidFill>
                <a:schemeClr val="lt1"/>
              </a:solidFill>
              <a:latin typeface="Arial"/>
              <a:ea typeface="Arial"/>
              <a:cs typeface="Arial"/>
              <a:sym typeface="Arial"/>
            </a:endParaRPr>
          </a:p>
          <a:p>
            <a:pPr marL="342900" lvl="0" indent="-342900" algn="l" rtl="0">
              <a:lnSpc>
                <a:spcPct val="90000"/>
              </a:lnSpc>
              <a:spcBef>
                <a:spcPts val="560"/>
              </a:spcBef>
              <a:spcAft>
                <a:spcPts val="0"/>
              </a:spcAft>
              <a:buClr>
                <a:schemeClr val="lt1"/>
              </a:buClr>
              <a:buSzPts val="2800"/>
              <a:buFont typeface="Arial"/>
              <a:buChar char="•"/>
            </a:pPr>
            <a:r>
              <a:rPr lang="en-US" sz="1800" dirty="0">
                <a:solidFill>
                  <a:schemeClr val="lt1"/>
                </a:solidFill>
              </a:rPr>
              <a:t>Reading skills should also </a:t>
            </a:r>
            <a:r>
              <a:rPr lang="en-US" sz="1800" b="0" i="0" u="none" dirty="0">
                <a:solidFill>
                  <a:schemeClr val="lt1"/>
                </a:solidFill>
                <a:latin typeface="Arial"/>
                <a:ea typeface="Arial"/>
                <a:cs typeface="Arial"/>
                <a:sym typeface="Arial"/>
              </a:rPr>
              <a:t>be </a:t>
            </a:r>
            <a:r>
              <a:rPr lang="en-US" sz="1800" b="0" i="0" u="none" dirty="0" err="1">
                <a:solidFill>
                  <a:schemeClr val="lt1"/>
                </a:solidFill>
                <a:latin typeface="Arial"/>
                <a:ea typeface="Arial"/>
                <a:cs typeface="Arial"/>
                <a:sym typeface="Arial"/>
              </a:rPr>
              <a:t>practi</a:t>
            </a:r>
            <a:r>
              <a:rPr lang="en-US" sz="1800" dirty="0" err="1">
                <a:solidFill>
                  <a:schemeClr val="lt1"/>
                </a:solidFill>
              </a:rPr>
              <a:t>s</a:t>
            </a:r>
            <a:r>
              <a:rPr lang="en-US" sz="1800" b="0" i="0" u="none" dirty="0" err="1">
                <a:solidFill>
                  <a:schemeClr val="lt1"/>
                </a:solidFill>
                <a:latin typeface="Arial"/>
                <a:ea typeface="Arial"/>
                <a:cs typeface="Arial"/>
                <a:sym typeface="Arial"/>
              </a:rPr>
              <a:t>ed</a:t>
            </a:r>
            <a:r>
              <a:rPr lang="en-US" sz="1800" b="0" i="0" u="none" dirty="0">
                <a:solidFill>
                  <a:schemeClr val="lt1"/>
                </a:solidFill>
                <a:latin typeface="Arial"/>
                <a:ea typeface="Arial"/>
                <a:cs typeface="Arial"/>
                <a:sym typeface="Arial"/>
              </a:rPr>
              <a:t> at home. Children will either remain on the RWI reading scheme, or choose a book from the reading corner/trolley.  They should try </a:t>
            </a:r>
            <a:r>
              <a:rPr lang="en-US" sz="1800" dirty="0">
                <a:solidFill>
                  <a:schemeClr val="lt1"/>
                </a:solidFill>
              </a:rPr>
              <a:t>to</a:t>
            </a:r>
            <a:r>
              <a:rPr lang="en-US" sz="1800" b="0" i="0" u="none" dirty="0">
                <a:solidFill>
                  <a:schemeClr val="lt1"/>
                </a:solidFill>
                <a:latin typeface="Arial"/>
                <a:ea typeface="Arial"/>
                <a:cs typeface="Arial"/>
                <a:sym typeface="Arial"/>
              </a:rPr>
              <a:t> read daily and write/sign </a:t>
            </a:r>
            <a:r>
              <a:rPr lang="en-US" sz="1800" b="0" i="0" u="none" dirty="0" smtClean="0">
                <a:solidFill>
                  <a:schemeClr val="lt1"/>
                </a:solidFill>
                <a:latin typeface="Arial"/>
                <a:ea typeface="Arial"/>
                <a:cs typeface="Arial"/>
                <a:sym typeface="Arial"/>
              </a:rPr>
              <a:t>their </a:t>
            </a:r>
            <a:r>
              <a:rPr lang="en-US" sz="1800" b="0" i="0" u="none" dirty="0">
                <a:solidFill>
                  <a:schemeClr val="lt1"/>
                </a:solidFill>
                <a:latin typeface="Arial"/>
                <a:ea typeface="Arial"/>
                <a:cs typeface="Arial"/>
                <a:sym typeface="Arial"/>
              </a:rPr>
              <a:t>reading record.  Each supported read </a:t>
            </a:r>
            <a:r>
              <a:rPr lang="en-US" sz="1800" dirty="0">
                <a:solidFill>
                  <a:schemeClr val="lt1"/>
                </a:solidFill>
              </a:rPr>
              <a:t>leads to our Red Ted award challenge. </a:t>
            </a:r>
            <a:r>
              <a:rPr lang="en-US" sz="1800" b="0" i="0" u="none" dirty="0">
                <a:solidFill>
                  <a:schemeClr val="lt1"/>
                </a:solidFill>
                <a:latin typeface="Arial"/>
                <a:ea typeface="Arial"/>
                <a:cs typeface="Arial"/>
                <a:sym typeface="Arial"/>
              </a:rPr>
              <a:t> We </a:t>
            </a:r>
            <a:r>
              <a:rPr lang="en-US" sz="1800" dirty="0">
                <a:solidFill>
                  <a:schemeClr val="lt1"/>
                </a:solidFill>
              </a:rPr>
              <a:t>are keen for </a:t>
            </a:r>
            <a:r>
              <a:rPr lang="en-US" sz="1800" b="0" i="0" u="none" dirty="0">
                <a:solidFill>
                  <a:schemeClr val="lt1"/>
                </a:solidFill>
                <a:latin typeface="Arial"/>
                <a:ea typeface="Arial"/>
                <a:cs typeface="Arial"/>
                <a:sym typeface="Arial"/>
              </a:rPr>
              <a:t>children to enjoy reading and sharing books with you! </a:t>
            </a:r>
            <a:endParaRPr dirty="0"/>
          </a:p>
          <a:p>
            <a:pPr marL="342900" lvl="0" indent="-165100" algn="l" rtl="0">
              <a:lnSpc>
                <a:spcPct val="90000"/>
              </a:lnSpc>
              <a:spcBef>
                <a:spcPts val="560"/>
              </a:spcBef>
              <a:spcAft>
                <a:spcPts val="0"/>
              </a:spcAft>
              <a:buClr>
                <a:schemeClr val="lt1"/>
              </a:buClr>
              <a:buSzPts val="2800"/>
              <a:buFont typeface="Arial"/>
              <a:buNone/>
            </a:pPr>
            <a:endParaRPr sz="1800" dirty="0">
              <a:solidFill>
                <a:schemeClr val="lt1"/>
              </a:solidFill>
            </a:endParaRPr>
          </a:p>
          <a:p>
            <a:pPr marL="342900" lvl="0" indent="-342900" algn="l" rtl="0">
              <a:lnSpc>
                <a:spcPct val="90000"/>
              </a:lnSpc>
              <a:spcBef>
                <a:spcPts val="560"/>
              </a:spcBef>
              <a:spcAft>
                <a:spcPts val="0"/>
              </a:spcAft>
              <a:buClr>
                <a:schemeClr val="lt1"/>
              </a:buClr>
              <a:buSzPts val="2800"/>
              <a:buFont typeface="Arial"/>
              <a:buChar char="•"/>
            </a:pPr>
            <a:r>
              <a:rPr lang="en-US" sz="1800" b="0" i="0" u="none" dirty="0">
                <a:solidFill>
                  <a:schemeClr val="lt1"/>
                </a:solidFill>
                <a:latin typeface="Arial"/>
                <a:ea typeface="Arial"/>
                <a:cs typeface="Arial"/>
                <a:sym typeface="Arial"/>
              </a:rPr>
              <a:t>Books in Year 3 are </a:t>
            </a:r>
            <a:r>
              <a:rPr lang="en-US" sz="1800" b="0" i="0" u="none" dirty="0" err="1">
                <a:solidFill>
                  <a:schemeClr val="lt1"/>
                </a:solidFill>
                <a:latin typeface="Arial"/>
                <a:ea typeface="Arial"/>
                <a:cs typeface="Arial"/>
                <a:sym typeface="Arial"/>
              </a:rPr>
              <a:t>or</a:t>
            </a:r>
            <a:r>
              <a:rPr lang="en-US" sz="1800" dirty="0" err="1">
                <a:solidFill>
                  <a:schemeClr val="lt1"/>
                </a:solidFill>
              </a:rPr>
              <a:t>ganised</a:t>
            </a:r>
            <a:r>
              <a:rPr lang="en-US" sz="1800" dirty="0">
                <a:solidFill>
                  <a:schemeClr val="lt1"/>
                </a:solidFill>
              </a:rPr>
              <a:t> into ‘quick reads’ (top shelf), ‘class reads’ (more challenging longer reads) and ‘trolley books’ (specifically selected to improve vocabulary and suitable for year 3 children).</a:t>
            </a:r>
            <a:endParaRPr sz="1800" b="0" i="0" u="none" dirty="0">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23"/>
        <p:cNvGrpSpPr/>
        <p:nvPr/>
      </p:nvGrpSpPr>
      <p:grpSpPr>
        <a:xfrm>
          <a:off x="0" y="0"/>
          <a:ext cx="0" cy="0"/>
          <a:chOff x="0" y="0"/>
          <a:chExt cx="0" cy="0"/>
        </a:xfrm>
      </p:grpSpPr>
      <p:pic>
        <p:nvPicPr>
          <p:cNvPr id="124" name="Google Shape;124;p6"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25" name="Google Shape;125;p6"/>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Red Ted Reading Challenge</a:t>
            </a:r>
            <a:endParaRPr/>
          </a:p>
        </p:txBody>
      </p:sp>
      <p:sp>
        <p:nvSpPr>
          <p:cNvPr id="126" name="Google Shape;126;p6"/>
          <p:cNvSpPr txBox="1">
            <a:spLocks noGrp="1"/>
          </p:cNvSpPr>
          <p:nvPr>
            <p:ph type="body" idx="1"/>
          </p:nvPr>
        </p:nvSpPr>
        <p:spPr>
          <a:xfrm>
            <a:off x="468312" y="1341437"/>
            <a:ext cx="8229600" cy="4863420"/>
          </a:xfrm>
          <a:prstGeom prst="rect">
            <a:avLst/>
          </a:prstGeom>
          <a:noFill/>
          <a:ln>
            <a:noFill/>
          </a:ln>
        </p:spPr>
        <p:txBody>
          <a:bodyPr spcFirstLastPara="1" wrap="square" lIns="91425" tIns="45700" rIns="91425" bIns="45700" anchor="t" anchorCtr="0">
            <a:noAutofit/>
          </a:bodyPr>
          <a:lstStyle/>
          <a:p>
            <a:pPr marL="114300" lvl="0" indent="0" algn="l" rtl="0">
              <a:lnSpc>
                <a:spcPct val="100000"/>
              </a:lnSpc>
              <a:spcBef>
                <a:spcPts val="360"/>
              </a:spcBef>
              <a:spcAft>
                <a:spcPts val="0"/>
              </a:spcAft>
              <a:buSzPts val="1800"/>
              <a:buNone/>
            </a:pPr>
            <a:r>
              <a:rPr lang="en-US" sz="1300" b="1">
                <a:solidFill>
                  <a:schemeClr val="lt1"/>
                </a:solidFill>
              </a:rPr>
              <a:t>RED TED</a:t>
            </a:r>
            <a:r>
              <a:rPr lang="en-US" sz="1300">
                <a:solidFill>
                  <a:schemeClr val="lt1"/>
                </a:solidFill>
              </a:rPr>
              <a:t> stands for Read Every Day, Talk Every Day. We expect children to read at home with an adult at least 3-5 times a week depending on their age, to help them develop and practise their reading skills. </a:t>
            </a:r>
            <a:endParaRPr/>
          </a:p>
          <a:p>
            <a:pPr marL="114300" lvl="0" indent="0" algn="l" rtl="0">
              <a:lnSpc>
                <a:spcPct val="100000"/>
              </a:lnSpc>
              <a:spcBef>
                <a:spcPts val="360"/>
              </a:spcBef>
              <a:spcAft>
                <a:spcPts val="0"/>
              </a:spcAft>
              <a:buSzPts val="1800"/>
              <a:buNone/>
            </a:pPr>
            <a:r>
              <a:rPr lang="en-US" sz="1300" b="1">
                <a:solidFill>
                  <a:schemeClr val="lt1"/>
                </a:solidFill>
              </a:rPr>
              <a:t>How can my child earn rewards?</a:t>
            </a:r>
            <a:endParaRPr sz="1300">
              <a:solidFill>
                <a:schemeClr val="lt1"/>
              </a:solidFill>
            </a:endParaRPr>
          </a:p>
          <a:p>
            <a:pPr marL="114300" lvl="0" indent="0" algn="l" rtl="0">
              <a:lnSpc>
                <a:spcPct val="100000"/>
              </a:lnSpc>
              <a:spcBef>
                <a:spcPts val="360"/>
              </a:spcBef>
              <a:spcAft>
                <a:spcPts val="0"/>
              </a:spcAft>
              <a:buSzPts val="1800"/>
              <a:buNone/>
            </a:pPr>
            <a:r>
              <a:rPr lang="en-US" sz="1300">
                <a:solidFill>
                  <a:schemeClr val="lt1"/>
                </a:solidFill>
              </a:rPr>
              <a:t>Children can earn rewards by reading at home. This can be with an adult or independently – it just needs to be written in their reading record, which should already be in school every day. Children need to show the adults in their class their reading record (adults may ask them questions about the book to check!) and once they have completed 10 reads, they will receive their very first reward!</a:t>
            </a:r>
            <a:endParaRPr/>
          </a:p>
          <a:p>
            <a:pPr marL="114300" lvl="0" indent="0" algn="l" rtl="0">
              <a:lnSpc>
                <a:spcPct val="100000"/>
              </a:lnSpc>
              <a:spcBef>
                <a:spcPts val="360"/>
              </a:spcBef>
              <a:spcAft>
                <a:spcPts val="0"/>
              </a:spcAft>
              <a:buSzPts val="1800"/>
              <a:buNone/>
            </a:pPr>
            <a:r>
              <a:rPr lang="en-US" sz="1300" b="1">
                <a:solidFill>
                  <a:schemeClr val="lt1"/>
                </a:solidFill>
              </a:rPr>
              <a:t>What are the rewards?</a:t>
            </a:r>
            <a:r>
              <a:rPr lang="en-US" sz="1300">
                <a:solidFill>
                  <a:schemeClr val="lt1"/>
                </a:solidFill>
              </a:rPr>
              <a:t> </a:t>
            </a:r>
            <a:endParaRPr/>
          </a:p>
          <a:p>
            <a:pPr marL="114300" lvl="0" indent="0" algn="l" rtl="0">
              <a:lnSpc>
                <a:spcPct val="100000"/>
              </a:lnSpc>
              <a:spcBef>
                <a:spcPts val="360"/>
              </a:spcBef>
              <a:spcAft>
                <a:spcPts val="0"/>
              </a:spcAft>
              <a:buSzPts val="1800"/>
              <a:buNone/>
            </a:pPr>
            <a:r>
              <a:rPr lang="en-US" sz="1300">
                <a:solidFill>
                  <a:schemeClr val="lt1"/>
                </a:solidFill>
              </a:rPr>
              <a:t>10 reads = A RED TED sticker (You will receive a sticker for each multiple of ten reads you collect)</a:t>
            </a:r>
            <a:endParaRPr/>
          </a:p>
          <a:p>
            <a:pPr marL="114300" lvl="0" indent="0" algn="l" rtl="0">
              <a:lnSpc>
                <a:spcPct val="100000"/>
              </a:lnSpc>
              <a:spcBef>
                <a:spcPts val="360"/>
              </a:spcBef>
              <a:spcAft>
                <a:spcPts val="0"/>
              </a:spcAft>
              <a:buSzPts val="1800"/>
              <a:buNone/>
            </a:pPr>
            <a:r>
              <a:rPr lang="en-US" sz="1300">
                <a:solidFill>
                  <a:schemeClr val="lt1"/>
                </a:solidFill>
              </a:rPr>
              <a:t>100 reads = A trip to the Headteacher’s office to choose a book from her special RED TED library</a:t>
            </a:r>
            <a:endParaRPr/>
          </a:p>
          <a:p>
            <a:pPr marL="114300" lvl="0" indent="0" algn="l" rtl="0">
              <a:lnSpc>
                <a:spcPct val="100000"/>
              </a:lnSpc>
              <a:spcBef>
                <a:spcPts val="360"/>
              </a:spcBef>
              <a:spcAft>
                <a:spcPts val="0"/>
              </a:spcAft>
              <a:buSzPts val="1800"/>
              <a:buNone/>
            </a:pPr>
            <a:r>
              <a:rPr lang="en-US" sz="1300">
                <a:solidFill>
                  <a:schemeClr val="lt1"/>
                </a:solidFill>
              </a:rPr>
              <a:t>200 reads = A book and a RED TED badge</a:t>
            </a:r>
            <a:endParaRPr/>
          </a:p>
          <a:p>
            <a:pPr marL="114300" lvl="0" indent="0" algn="l" rtl="0">
              <a:lnSpc>
                <a:spcPct val="100000"/>
              </a:lnSpc>
              <a:spcBef>
                <a:spcPts val="360"/>
              </a:spcBef>
              <a:spcAft>
                <a:spcPts val="0"/>
              </a:spcAft>
              <a:buSzPts val="1800"/>
              <a:buNone/>
            </a:pPr>
            <a:r>
              <a:rPr lang="en-US" sz="1300">
                <a:solidFill>
                  <a:schemeClr val="lt1"/>
                </a:solidFill>
              </a:rPr>
              <a:t>300 reads = A book and a RED TED wristband</a:t>
            </a:r>
            <a:endParaRPr/>
          </a:p>
          <a:p>
            <a:pPr marL="114300" lvl="0" indent="0" algn="l" rtl="0">
              <a:lnSpc>
                <a:spcPct val="100000"/>
              </a:lnSpc>
              <a:spcBef>
                <a:spcPts val="360"/>
              </a:spcBef>
              <a:spcAft>
                <a:spcPts val="0"/>
              </a:spcAft>
              <a:buSzPts val="1800"/>
              <a:buNone/>
            </a:pPr>
            <a:r>
              <a:rPr lang="en-US" sz="1300">
                <a:solidFill>
                  <a:schemeClr val="lt1"/>
                </a:solidFill>
              </a:rPr>
              <a:t>400 reads = A book and a RED TED teddy</a:t>
            </a:r>
            <a:endParaRPr/>
          </a:p>
          <a:p>
            <a:pPr marL="114300" lvl="0" indent="0" algn="l" rtl="0">
              <a:lnSpc>
                <a:spcPct val="100000"/>
              </a:lnSpc>
              <a:spcBef>
                <a:spcPts val="360"/>
              </a:spcBef>
              <a:spcAft>
                <a:spcPts val="0"/>
              </a:spcAft>
              <a:buSzPts val="1800"/>
              <a:buNone/>
            </a:pPr>
            <a:r>
              <a:rPr lang="en-US" sz="1300">
                <a:solidFill>
                  <a:schemeClr val="lt1"/>
                </a:solidFill>
              </a:rPr>
              <a:t>500 reads = A visit to the Office to choose a book on the computer</a:t>
            </a:r>
            <a:endParaRPr/>
          </a:p>
          <a:p>
            <a:pPr marL="114300" lvl="0" indent="0" algn="l" rtl="0">
              <a:lnSpc>
                <a:spcPct val="100000"/>
              </a:lnSpc>
              <a:spcBef>
                <a:spcPts val="360"/>
              </a:spcBef>
              <a:spcAft>
                <a:spcPts val="0"/>
              </a:spcAft>
              <a:buSzPts val="1800"/>
              <a:buNone/>
            </a:pPr>
            <a:r>
              <a:rPr lang="en-US" sz="1300">
                <a:solidFill>
                  <a:schemeClr val="lt1"/>
                </a:solidFill>
              </a:rPr>
              <a:t>600, 700, 800, 900 reads = A £5.00 book token</a:t>
            </a:r>
            <a:endParaRPr/>
          </a:p>
          <a:p>
            <a:pPr marL="114300" lvl="0" indent="0" algn="l" rtl="0">
              <a:lnSpc>
                <a:spcPct val="100000"/>
              </a:lnSpc>
              <a:spcBef>
                <a:spcPts val="360"/>
              </a:spcBef>
              <a:spcAft>
                <a:spcPts val="0"/>
              </a:spcAft>
              <a:buSzPts val="1800"/>
              <a:buNone/>
            </a:pPr>
            <a:r>
              <a:rPr lang="en-US" sz="1300">
                <a:solidFill>
                  <a:schemeClr val="lt1"/>
                </a:solidFill>
              </a:rPr>
              <a:t>1000 reads = mystery prize!</a:t>
            </a:r>
            <a:endParaRPr/>
          </a:p>
          <a:p>
            <a:pPr marL="114300" lvl="0" indent="0" algn="l" rtl="0">
              <a:lnSpc>
                <a:spcPct val="100000"/>
              </a:lnSpc>
              <a:spcBef>
                <a:spcPts val="360"/>
              </a:spcBef>
              <a:spcAft>
                <a:spcPts val="0"/>
              </a:spcAft>
              <a:buSzPts val="1800"/>
              <a:buNone/>
            </a:pPr>
            <a:r>
              <a:rPr lang="en-US" sz="1300">
                <a:solidFill>
                  <a:schemeClr val="lt1"/>
                </a:solidFill>
              </a:rPr>
              <a:t>For every 100 reads after 1000 reads, children will continue to be rewarded with a choice of book.</a:t>
            </a:r>
            <a:endParaRPr/>
          </a:p>
          <a:p>
            <a:pPr marL="457200" lvl="0" indent="-228600" algn="l" rtl="0">
              <a:lnSpc>
                <a:spcPct val="100000"/>
              </a:lnSpc>
              <a:spcBef>
                <a:spcPts val="360"/>
              </a:spcBef>
              <a:spcAft>
                <a:spcPts val="0"/>
              </a:spcAft>
              <a:buClr>
                <a:schemeClr val="dk1"/>
              </a:buClr>
              <a:buSzPts val="1800"/>
              <a:buNone/>
            </a:pPr>
            <a:endParaRPr sz="1200" b="1">
              <a:solidFill>
                <a:schemeClr val="lt1"/>
              </a:solidFill>
            </a:endParaRPr>
          </a:p>
          <a:p>
            <a:pPr marL="457200" lvl="0" indent="-228600" algn="l" rtl="0">
              <a:lnSpc>
                <a:spcPct val="100000"/>
              </a:lnSpc>
              <a:spcBef>
                <a:spcPts val="360"/>
              </a:spcBef>
              <a:spcAft>
                <a:spcPts val="0"/>
              </a:spcAft>
              <a:buClr>
                <a:schemeClr val="dk1"/>
              </a:buClr>
              <a:buSzPts val="1800"/>
              <a:buNone/>
            </a:pPr>
            <a:endParaRPr sz="1200" b="1">
              <a:solidFill>
                <a:schemeClr val="lt1"/>
              </a:solidFill>
            </a:endParaRPr>
          </a:p>
          <a:p>
            <a:pPr marL="114300" lvl="0" indent="0" algn="l" rtl="0">
              <a:lnSpc>
                <a:spcPct val="100000"/>
              </a:lnSpc>
              <a:spcBef>
                <a:spcPts val="360"/>
              </a:spcBef>
              <a:spcAft>
                <a:spcPts val="0"/>
              </a:spcAft>
              <a:buSzPts val="1800"/>
              <a:buNone/>
            </a:pPr>
            <a:r>
              <a:rPr lang="en-US" sz="1200" b="1">
                <a:solidFill>
                  <a:schemeClr val="lt1"/>
                </a:solidFill>
              </a:rPr>
              <a:t>Good luck!</a:t>
            </a:r>
            <a:r>
              <a:rPr lang="en-US" sz="1200">
                <a:solidFill>
                  <a:schemeClr val="lt1"/>
                </a:solidFill>
              </a:rPr>
              <a:t> </a:t>
            </a:r>
            <a:endParaRPr sz="1200" b="0" i="0" u="none">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30"/>
        <p:cNvGrpSpPr/>
        <p:nvPr/>
      </p:nvGrpSpPr>
      <p:grpSpPr>
        <a:xfrm>
          <a:off x="0" y="0"/>
          <a:ext cx="0" cy="0"/>
          <a:chOff x="0" y="0"/>
          <a:chExt cx="0" cy="0"/>
        </a:xfrm>
      </p:grpSpPr>
      <p:pic>
        <p:nvPicPr>
          <p:cNvPr id="131" name="Google Shape;131;p7"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32" name="Google Shape;132;p7"/>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Writing </a:t>
            </a:r>
            <a:endParaRPr/>
          </a:p>
        </p:txBody>
      </p:sp>
      <p:sp>
        <p:nvSpPr>
          <p:cNvPr id="133" name="Google Shape;133;p7"/>
          <p:cNvSpPr txBox="1">
            <a:spLocks noGrp="1"/>
          </p:cNvSpPr>
          <p:nvPr>
            <p:ph type="body" idx="1"/>
          </p:nvPr>
        </p:nvSpPr>
        <p:spPr>
          <a:xfrm>
            <a:off x="468312" y="1341437"/>
            <a:ext cx="8229600" cy="4525962"/>
          </a:xfrm>
          <a:prstGeom prst="rect">
            <a:avLst/>
          </a:prstGeom>
          <a:noFill/>
          <a:ln>
            <a:noFill/>
          </a:ln>
        </p:spPr>
        <p:txBody>
          <a:bodyPr spcFirstLastPara="1" wrap="square" lIns="91425" tIns="45700" rIns="91425" bIns="45700" anchor="t" anchorCtr="0">
            <a:noAutofit/>
          </a:bodyPr>
          <a:lstStyle/>
          <a:p>
            <a:pPr marL="342900" lvl="0" indent="0" algn="l" rtl="0">
              <a:lnSpc>
                <a:spcPct val="90000"/>
              </a:lnSpc>
              <a:spcBef>
                <a:spcPts val="0"/>
              </a:spcBef>
              <a:spcAft>
                <a:spcPts val="0"/>
              </a:spcAft>
              <a:buSzPts val="1800"/>
              <a:buNone/>
            </a:pPr>
            <a:endParaRPr dirty="0"/>
          </a:p>
          <a:p>
            <a:pPr marL="342900" lvl="0" indent="-342900" algn="l" rtl="0">
              <a:lnSpc>
                <a:spcPct val="90000"/>
              </a:lnSpc>
              <a:spcBef>
                <a:spcPts val="0"/>
              </a:spcBef>
              <a:spcAft>
                <a:spcPts val="0"/>
              </a:spcAft>
              <a:buClr>
                <a:schemeClr val="lt1"/>
              </a:buClr>
              <a:buSzPts val="2000"/>
              <a:buChar char="•"/>
            </a:pPr>
            <a:r>
              <a:rPr lang="en-US" sz="2000" dirty="0">
                <a:solidFill>
                  <a:schemeClr val="lt1"/>
                </a:solidFill>
              </a:rPr>
              <a:t>Writing is an area of improvement on our School Development Plan this year. We will be teaching our writing through a book that is linked to our topic. </a:t>
            </a:r>
            <a:br>
              <a:rPr lang="en-US" sz="2000" dirty="0">
                <a:solidFill>
                  <a:schemeClr val="lt1"/>
                </a:solidFill>
              </a:rPr>
            </a:br>
            <a:endParaRPr dirty="0"/>
          </a:p>
          <a:p>
            <a:pPr marL="342900" lvl="0" indent="-342900" algn="l" rtl="0">
              <a:lnSpc>
                <a:spcPct val="100000"/>
              </a:lnSpc>
              <a:spcBef>
                <a:spcPts val="0"/>
              </a:spcBef>
              <a:spcAft>
                <a:spcPts val="0"/>
              </a:spcAft>
              <a:buClr>
                <a:schemeClr val="lt1"/>
              </a:buClr>
              <a:buSzPts val="2000"/>
              <a:buChar char="•"/>
            </a:pPr>
            <a:r>
              <a:rPr lang="en-US" sz="2000" dirty="0">
                <a:solidFill>
                  <a:schemeClr val="lt1"/>
                </a:solidFill>
              </a:rPr>
              <a:t>To ensure maximum progress for all pupils, we have adopted a new whole school approach to the teaching of writing. This includes introducing writing with a ‘hook’ to engage all pupils, analysis of texts, drafting, editing and publishing</a:t>
            </a:r>
            <a:endParaRPr sz="2000" dirty="0">
              <a:solidFill>
                <a:schemeClr val="lt1"/>
              </a:solidFill>
            </a:endParaRPr>
          </a:p>
          <a:p>
            <a:pPr marL="342900" lvl="0" indent="-215900" algn="l" rtl="0">
              <a:lnSpc>
                <a:spcPct val="90000"/>
              </a:lnSpc>
              <a:spcBef>
                <a:spcPts val="400"/>
              </a:spcBef>
              <a:spcAft>
                <a:spcPts val="0"/>
              </a:spcAft>
              <a:buSzPts val="1800"/>
              <a:buNone/>
            </a:pPr>
            <a:endParaRPr sz="2000" dirty="0">
              <a:solidFill>
                <a:schemeClr val="lt1"/>
              </a:solidFill>
            </a:endParaRPr>
          </a:p>
          <a:p>
            <a:pPr marL="342900" lvl="0" indent="-342900" algn="l" rtl="0">
              <a:lnSpc>
                <a:spcPct val="90000"/>
              </a:lnSpc>
              <a:spcBef>
                <a:spcPts val="400"/>
              </a:spcBef>
              <a:spcAft>
                <a:spcPts val="0"/>
              </a:spcAft>
              <a:buClr>
                <a:schemeClr val="lt1"/>
              </a:buClr>
              <a:buSzPts val="2000"/>
              <a:buChar char="•"/>
            </a:pPr>
            <a:r>
              <a:rPr lang="en-US" sz="2000" dirty="0">
                <a:solidFill>
                  <a:schemeClr val="lt1"/>
                </a:solidFill>
              </a:rPr>
              <a:t>Writing objectives will be displayed in the front of </a:t>
            </a:r>
            <a:r>
              <a:rPr lang="en-US" sz="2000" dirty="0" smtClean="0">
                <a:solidFill>
                  <a:schemeClr val="lt1"/>
                </a:solidFill>
              </a:rPr>
              <a:t>the children’s </a:t>
            </a:r>
            <a:r>
              <a:rPr lang="en-US" sz="2000" dirty="0">
                <a:solidFill>
                  <a:schemeClr val="lt1"/>
                </a:solidFill>
              </a:rPr>
              <a:t>English books. </a:t>
            </a:r>
            <a:endParaRPr dirty="0">
              <a:solidFill>
                <a:schemeClr val="l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37"/>
        <p:cNvGrpSpPr/>
        <p:nvPr/>
      </p:nvGrpSpPr>
      <p:grpSpPr>
        <a:xfrm>
          <a:off x="0" y="0"/>
          <a:ext cx="0" cy="0"/>
          <a:chOff x="0" y="0"/>
          <a:chExt cx="0" cy="0"/>
        </a:xfrm>
      </p:grpSpPr>
      <p:pic>
        <p:nvPicPr>
          <p:cNvPr id="138" name="Google Shape;138;p8"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39" name="Google Shape;139;p8"/>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Maths </a:t>
            </a:r>
            <a:endParaRPr/>
          </a:p>
        </p:txBody>
      </p:sp>
      <p:sp>
        <p:nvSpPr>
          <p:cNvPr id="140" name="Google Shape;140;p8"/>
          <p:cNvSpPr txBox="1">
            <a:spLocks noGrp="1"/>
          </p:cNvSpPr>
          <p:nvPr>
            <p:ph type="body" idx="1"/>
          </p:nvPr>
        </p:nvSpPr>
        <p:spPr>
          <a:xfrm>
            <a:off x="468312" y="1341437"/>
            <a:ext cx="8229600" cy="4525962"/>
          </a:xfrm>
          <a:prstGeom prst="rect">
            <a:avLst/>
          </a:prstGeom>
          <a:noFill/>
          <a:ln>
            <a:noFill/>
          </a:ln>
        </p:spPr>
        <p:txBody>
          <a:bodyPr spcFirstLastPara="1" wrap="square" lIns="91425" tIns="45700" rIns="91425" bIns="45700" anchor="t" anchorCtr="0">
            <a:noAutofit/>
          </a:bodyPr>
          <a:lstStyle/>
          <a:p>
            <a:pPr marL="342900" lvl="0" indent="0" algn="l" rtl="0">
              <a:lnSpc>
                <a:spcPct val="90000"/>
              </a:lnSpc>
              <a:spcBef>
                <a:spcPts val="0"/>
              </a:spcBef>
              <a:spcAft>
                <a:spcPts val="0"/>
              </a:spcAft>
              <a:buSzPts val="1800"/>
              <a:buNone/>
            </a:pPr>
            <a:endParaRPr sz="3000" dirty="0"/>
          </a:p>
          <a:p>
            <a:pPr marL="342900" lvl="0" indent="-330200" algn="l" rtl="0">
              <a:lnSpc>
                <a:spcPct val="90000"/>
              </a:lnSpc>
              <a:spcBef>
                <a:spcPts val="640"/>
              </a:spcBef>
              <a:spcAft>
                <a:spcPts val="0"/>
              </a:spcAft>
              <a:buClr>
                <a:schemeClr val="lt1"/>
              </a:buClr>
              <a:buSzPts val="3000"/>
              <a:buFont typeface="Arial"/>
              <a:buChar char="•"/>
            </a:pPr>
            <a:r>
              <a:rPr lang="en-US" sz="3000" b="0" i="0" u="none" dirty="0">
                <a:solidFill>
                  <a:schemeClr val="lt1"/>
                </a:solidFill>
                <a:latin typeface="Arial"/>
                <a:ea typeface="Arial"/>
                <a:cs typeface="Arial"/>
                <a:sym typeface="Arial"/>
              </a:rPr>
              <a:t>The key focus for </a:t>
            </a:r>
            <a:r>
              <a:rPr lang="en-US" sz="3000" dirty="0" err="1">
                <a:solidFill>
                  <a:schemeClr val="lt1"/>
                </a:solidFill>
              </a:rPr>
              <a:t>m</a:t>
            </a:r>
            <a:r>
              <a:rPr lang="en-US" sz="3000" b="0" i="0" u="none" dirty="0" err="1" smtClean="0">
                <a:solidFill>
                  <a:schemeClr val="lt1"/>
                </a:solidFill>
                <a:latin typeface="Arial"/>
                <a:ea typeface="Arial"/>
                <a:cs typeface="Arial"/>
                <a:sym typeface="Arial"/>
              </a:rPr>
              <a:t>aths</a:t>
            </a:r>
            <a:r>
              <a:rPr lang="en-US" sz="3000" b="0" i="0" u="none" dirty="0" smtClean="0">
                <a:solidFill>
                  <a:schemeClr val="lt1"/>
                </a:solidFill>
                <a:latin typeface="Arial"/>
                <a:ea typeface="Arial"/>
                <a:cs typeface="Arial"/>
                <a:sym typeface="Arial"/>
              </a:rPr>
              <a:t> </a:t>
            </a:r>
            <a:r>
              <a:rPr lang="en-US" sz="3000" b="0" i="0" u="none" dirty="0">
                <a:solidFill>
                  <a:schemeClr val="lt1"/>
                </a:solidFill>
                <a:latin typeface="Arial"/>
                <a:ea typeface="Arial"/>
                <a:cs typeface="Arial"/>
                <a:sym typeface="Arial"/>
              </a:rPr>
              <a:t>is fluency, reasoning and problem solving in all lessons</a:t>
            </a:r>
            <a:r>
              <a:rPr lang="en-US" sz="3000" dirty="0">
                <a:solidFill>
                  <a:schemeClr val="lt1"/>
                </a:solidFill>
              </a:rPr>
              <a:t>. </a:t>
            </a:r>
            <a:r>
              <a:rPr lang="en-US" sz="3000" b="0" i="0" u="none" dirty="0">
                <a:solidFill>
                  <a:schemeClr val="lt1"/>
                </a:solidFill>
                <a:latin typeface="Arial"/>
                <a:ea typeface="Arial"/>
                <a:cs typeface="Arial"/>
                <a:sym typeface="Arial"/>
              </a:rPr>
              <a:t>This is an area we will continue to develop this year. </a:t>
            </a:r>
            <a:endParaRPr sz="3000" b="0" i="0" u="none" dirty="0">
              <a:solidFill>
                <a:schemeClr val="lt1"/>
              </a:solidFill>
              <a:latin typeface="Arial"/>
              <a:ea typeface="Arial"/>
              <a:cs typeface="Arial"/>
              <a:sym typeface="Arial"/>
            </a:endParaRPr>
          </a:p>
          <a:p>
            <a:pPr marL="342900" lvl="0" indent="-330200" algn="l" rtl="0">
              <a:lnSpc>
                <a:spcPct val="90000"/>
              </a:lnSpc>
              <a:spcBef>
                <a:spcPts val="640"/>
              </a:spcBef>
              <a:spcAft>
                <a:spcPts val="0"/>
              </a:spcAft>
              <a:buClr>
                <a:schemeClr val="lt1"/>
              </a:buClr>
              <a:buSzPts val="3000"/>
              <a:buFont typeface="Arial"/>
              <a:buChar char="•"/>
            </a:pPr>
            <a:r>
              <a:rPr lang="en-US" sz="3000" b="0" i="0" u="none" dirty="0">
                <a:solidFill>
                  <a:schemeClr val="lt1"/>
                </a:solidFill>
                <a:latin typeface="Arial"/>
                <a:ea typeface="Arial"/>
                <a:cs typeface="Arial"/>
                <a:sym typeface="Arial"/>
              </a:rPr>
              <a:t>We encourage you to help your children develop their </a:t>
            </a:r>
            <a:r>
              <a:rPr lang="en-US" sz="3000" b="0" i="0" u="none" dirty="0" err="1">
                <a:solidFill>
                  <a:schemeClr val="lt1"/>
                </a:solidFill>
                <a:latin typeface="Arial"/>
                <a:ea typeface="Arial"/>
                <a:cs typeface="Arial"/>
                <a:sym typeface="Arial"/>
              </a:rPr>
              <a:t>maths</a:t>
            </a:r>
            <a:r>
              <a:rPr lang="en-US" sz="3000" b="0" i="0" u="none" dirty="0">
                <a:solidFill>
                  <a:schemeClr val="lt1"/>
                </a:solidFill>
                <a:latin typeface="Arial"/>
                <a:ea typeface="Arial"/>
                <a:cs typeface="Arial"/>
                <a:sym typeface="Arial"/>
              </a:rPr>
              <a:t> skills, through learning their number bonds and multiplication facts and using these in real life situations to improve their reasoning. </a:t>
            </a:r>
            <a:endParaRPr sz="3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44"/>
        <p:cNvGrpSpPr/>
        <p:nvPr/>
      </p:nvGrpSpPr>
      <p:grpSpPr>
        <a:xfrm>
          <a:off x="0" y="0"/>
          <a:ext cx="0" cy="0"/>
          <a:chOff x="0" y="0"/>
          <a:chExt cx="0" cy="0"/>
        </a:xfrm>
      </p:grpSpPr>
      <p:pic>
        <p:nvPicPr>
          <p:cNvPr id="145" name="Google Shape;145;p9" descr="blackboard"/>
          <p:cNvPicPr preferRelativeResize="0">
            <a:picLocks noGrp="1"/>
          </p:cNvPicPr>
          <p:nvPr>
            <p:ph type="body" idx="1"/>
          </p:nvPr>
        </p:nvPicPr>
        <p:blipFill rotWithShape="1">
          <a:blip r:embed="rId3">
            <a:alphaModFix/>
          </a:blip>
          <a:srcRect/>
          <a:stretch/>
        </p:blipFill>
        <p:spPr>
          <a:xfrm>
            <a:off x="323850" y="188912"/>
            <a:ext cx="8496300" cy="5640387"/>
          </a:xfrm>
          <a:prstGeom prst="rect">
            <a:avLst/>
          </a:prstGeom>
          <a:noFill/>
          <a:ln>
            <a:noFill/>
          </a:ln>
        </p:spPr>
      </p:pic>
      <p:sp>
        <p:nvSpPr>
          <p:cNvPr id="146" name="Google Shape;146;p9"/>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PE</a:t>
            </a:r>
            <a:r>
              <a:rPr lang="en-US" sz="4000" b="1" i="0" u="sng">
                <a:solidFill>
                  <a:srgbClr val="CCFFCC"/>
                </a:solidFill>
                <a:latin typeface="Arial"/>
                <a:ea typeface="Arial"/>
                <a:cs typeface="Arial"/>
                <a:sym typeface="Arial"/>
              </a:rPr>
              <a:t/>
            </a:r>
            <a:br>
              <a:rPr lang="en-US" sz="4000" b="1" i="0" u="sng">
                <a:solidFill>
                  <a:srgbClr val="CCFFCC"/>
                </a:solidFill>
                <a:latin typeface="Arial"/>
                <a:ea typeface="Arial"/>
                <a:cs typeface="Arial"/>
                <a:sym typeface="Arial"/>
              </a:rPr>
            </a:br>
            <a:r>
              <a:rPr lang="en-US" sz="4000" b="1" i="0" u="sng">
                <a:solidFill>
                  <a:srgbClr val="CCFFCC"/>
                </a:solidFill>
                <a:latin typeface="Arial"/>
                <a:ea typeface="Arial"/>
                <a:cs typeface="Arial"/>
                <a:sym typeface="Arial"/>
              </a:rPr>
              <a:t/>
            </a:r>
            <a:br>
              <a:rPr lang="en-US" sz="4000" b="1" i="0" u="sng">
                <a:solidFill>
                  <a:srgbClr val="CCFFCC"/>
                </a:solidFill>
                <a:latin typeface="Arial"/>
                <a:ea typeface="Arial"/>
                <a:cs typeface="Arial"/>
                <a:sym typeface="Arial"/>
              </a:rPr>
            </a:br>
            <a:r>
              <a:rPr lang="en-US" sz="4000" b="1" i="0" u="sng">
                <a:solidFill>
                  <a:srgbClr val="CCFFCC"/>
                </a:solidFill>
                <a:latin typeface="Arial"/>
                <a:ea typeface="Arial"/>
                <a:cs typeface="Arial"/>
                <a:sym typeface="Arial"/>
              </a:rPr>
              <a:t/>
            </a:r>
            <a:br>
              <a:rPr lang="en-US" sz="4000" b="1" i="0" u="sng">
                <a:solidFill>
                  <a:srgbClr val="CCFFCC"/>
                </a:solidFill>
                <a:latin typeface="Arial"/>
                <a:ea typeface="Arial"/>
                <a:cs typeface="Arial"/>
                <a:sym typeface="Arial"/>
              </a:rPr>
            </a:br>
            <a:endParaRPr/>
          </a:p>
        </p:txBody>
      </p:sp>
      <p:sp>
        <p:nvSpPr>
          <p:cNvPr id="147" name="Google Shape;147;p9"/>
          <p:cNvSpPr txBox="1"/>
          <p:nvPr/>
        </p:nvSpPr>
        <p:spPr>
          <a:xfrm>
            <a:off x="684212" y="1412875"/>
            <a:ext cx="7775575" cy="3540125"/>
          </a:xfrm>
          <a:prstGeom prst="rect">
            <a:avLst/>
          </a:prstGeom>
          <a:noFill/>
          <a:ln>
            <a:noFill/>
          </a:ln>
        </p:spPr>
        <p:txBody>
          <a:bodyPr spcFirstLastPara="1" wrap="square" lIns="91425" tIns="45700" rIns="91425" bIns="45700" anchor="t" anchorCtr="0">
            <a:noAutofit/>
          </a:bodyPr>
          <a:lstStyle/>
          <a:p>
            <a:pPr marL="457200" marR="0" lvl="0" indent="-457200" algn="l" rtl="0">
              <a:lnSpc>
                <a:spcPct val="100000"/>
              </a:lnSpc>
              <a:spcBef>
                <a:spcPts val="0"/>
              </a:spcBef>
              <a:spcAft>
                <a:spcPts val="0"/>
              </a:spcAft>
              <a:buClr>
                <a:schemeClr val="lt1"/>
              </a:buClr>
              <a:buSzPts val="2800"/>
              <a:buFont typeface="Arial"/>
              <a:buChar char="•"/>
            </a:pPr>
            <a:r>
              <a:rPr lang="en-US" sz="2400" b="0" i="0" u="none" strike="noStrike" cap="none" dirty="0" smtClean="0">
                <a:solidFill>
                  <a:schemeClr val="lt1"/>
                </a:solidFill>
                <a:sym typeface="Arial"/>
              </a:rPr>
              <a:t>Wednesday </a:t>
            </a:r>
            <a:r>
              <a:rPr lang="en-US" sz="2400" b="0" i="0" u="none" strike="noStrike" cap="none" dirty="0">
                <a:solidFill>
                  <a:schemeClr val="lt1"/>
                </a:solidFill>
                <a:sym typeface="Arial"/>
              </a:rPr>
              <a:t>– </a:t>
            </a:r>
            <a:r>
              <a:rPr lang="en-GB" sz="2400" b="0" i="0" u="none" strike="noStrike" cap="none" dirty="0" smtClean="0">
                <a:solidFill>
                  <a:schemeClr val="lt1"/>
                </a:solidFill>
                <a:sym typeface="Arial"/>
              </a:rPr>
              <a:t>PE with JR Sports </a:t>
            </a:r>
            <a:endParaRPr sz="2400" b="0" i="0" u="none" strike="noStrike" cap="none" dirty="0">
              <a:solidFill>
                <a:srgbClr val="000000"/>
              </a:solidFill>
              <a:sym typeface="Arial"/>
            </a:endParaRPr>
          </a:p>
          <a:p>
            <a:pPr marL="457200" marR="0" lvl="0" indent="-457200" algn="l" rtl="0">
              <a:lnSpc>
                <a:spcPct val="100000"/>
              </a:lnSpc>
              <a:spcBef>
                <a:spcPts val="1400"/>
              </a:spcBef>
              <a:spcAft>
                <a:spcPts val="0"/>
              </a:spcAft>
              <a:buClr>
                <a:schemeClr val="lt1"/>
              </a:buClr>
              <a:buSzPts val="2800"/>
              <a:buFont typeface="Arial"/>
              <a:buChar char="•"/>
            </a:pPr>
            <a:r>
              <a:rPr lang="en-US" sz="2400" dirty="0">
                <a:solidFill>
                  <a:schemeClr val="lt1"/>
                </a:solidFill>
              </a:rPr>
              <a:t>Thursday</a:t>
            </a:r>
            <a:r>
              <a:rPr lang="en-US" sz="2400" b="0" i="0" u="none" strike="noStrike" cap="none" dirty="0">
                <a:solidFill>
                  <a:schemeClr val="lt1"/>
                </a:solidFill>
                <a:sym typeface="Arial"/>
              </a:rPr>
              <a:t> – </a:t>
            </a:r>
            <a:r>
              <a:rPr lang="en-US" sz="2400" dirty="0" smtClean="0">
                <a:solidFill>
                  <a:schemeClr val="lt1"/>
                </a:solidFill>
              </a:rPr>
              <a:t>Forest Schools (further info to be sent) </a:t>
            </a:r>
            <a:endParaRPr sz="2400" b="0" i="0" u="none" strike="noStrike" cap="none" dirty="0">
              <a:solidFill>
                <a:srgbClr val="000000"/>
              </a:solidFill>
              <a:sym typeface="Arial"/>
            </a:endParaRPr>
          </a:p>
          <a:p>
            <a:pPr marL="457200" marR="0" lvl="0" indent="-381000" algn="l" rtl="0">
              <a:lnSpc>
                <a:spcPct val="100000"/>
              </a:lnSpc>
              <a:spcBef>
                <a:spcPts val="1400"/>
              </a:spcBef>
              <a:spcAft>
                <a:spcPts val="0"/>
              </a:spcAft>
              <a:buClr>
                <a:schemeClr val="lt1"/>
              </a:buClr>
              <a:buSzPts val="2400"/>
              <a:buFont typeface="Arial"/>
              <a:buChar char="•"/>
            </a:pPr>
            <a:r>
              <a:rPr lang="en-US" sz="2400" b="0" i="0" u="none" strike="noStrike" cap="none" dirty="0">
                <a:solidFill>
                  <a:schemeClr val="lt1"/>
                </a:solidFill>
                <a:sym typeface="Arial"/>
              </a:rPr>
              <a:t>Children </a:t>
            </a:r>
            <a:r>
              <a:rPr lang="en-US" sz="2400" dirty="0">
                <a:solidFill>
                  <a:schemeClr val="lt1"/>
                </a:solidFill>
              </a:rPr>
              <a:t>should</a:t>
            </a:r>
            <a:r>
              <a:rPr lang="en-US" sz="2400" b="0" i="0" u="none" strike="noStrike" cap="none" dirty="0">
                <a:solidFill>
                  <a:schemeClr val="lt1"/>
                </a:solidFill>
                <a:sym typeface="Arial"/>
              </a:rPr>
              <a:t> come into school </a:t>
            </a:r>
            <a:r>
              <a:rPr lang="en-US" sz="2400" b="1" i="0" u="sng" strike="noStrike" cap="none" dirty="0">
                <a:solidFill>
                  <a:schemeClr val="lt1"/>
                </a:solidFill>
                <a:sym typeface="Arial"/>
              </a:rPr>
              <a:t>in their PE Kit</a:t>
            </a:r>
            <a:r>
              <a:rPr lang="en-US" sz="2400" b="0" i="0" u="none" strike="noStrike" cap="none" dirty="0">
                <a:solidFill>
                  <a:schemeClr val="lt1"/>
                </a:solidFill>
                <a:sym typeface="Arial"/>
              </a:rPr>
              <a:t> on </a:t>
            </a:r>
            <a:r>
              <a:rPr lang="en-US" sz="2400" b="0" i="0" u="none" strike="noStrike" cap="none" dirty="0" smtClean="0">
                <a:solidFill>
                  <a:schemeClr val="lt1"/>
                </a:solidFill>
                <a:sym typeface="Arial"/>
              </a:rPr>
              <a:t>Wednesday. </a:t>
            </a:r>
            <a:r>
              <a:rPr lang="en-US" sz="2400" b="0" i="0" u="none" strike="noStrike" cap="none" dirty="0">
                <a:solidFill>
                  <a:schemeClr val="lt1"/>
                </a:solidFill>
                <a:sym typeface="Arial"/>
              </a:rPr>
              <a:t>If it is cold, children will need to ensure they have long, plain</a:t>
            </a:r>
            <a:r>
              <a:rPr lang="en-US" sz="2400" dirty="0">
                <a:solidFill>
                  <a:schemeClr val="lt1"/>
                </a:solidFill>
              </a:rPr>
              <a:t> </a:t>
            </a:r>
            <a:r>
              <a:rPr lang="en-US" sz="2400" b="0" i="0" u="none" strike="noStrike" cap="none" dirty="0">
                <a:solidFill>
                  <a:schemeClr val="lt1"/>
                </a:solidFill>
                <a:sym typeface="Arial"/>
              </a:rPr>
              <a:t> black tracksuit trousers and a school jumper.</a:t>
            </a:r>
            <a:endParaRPr sz="2400" b="0" i="0" u="none" strike="noStrike" cap="none" dirty="0">
              <a:solidFill>
                <a:schemeClr val="dk1"/>
              </a:solidFill>
              <a:sym typeface="Arial"/>
            </a:endParaRPr>
          </a:p>
          <a:p>
            <a:pPr marL="457200" marR="0" lvl="0" indent="-406400" algn="l" rtl="0">
              <a:lnSpc>
                <a:spcPct val="100000"/>
              </a:lnSpc>
              <a:spcBef>
                <a:spcPts val="1400"/>
              </a:spcBef>
              <a:spcAft>
                <a:spcPts val="0"/>
              </a:spcAft>
              <a:buClr>
                <a:schemeClr val="lt1"/>
              </a:buClr>
              <a:buSzPts val="2800"/>
              <a:buFont typeface="Arial"/>
              <a:buChar char="•"/>
            </a:pPr>
            <a:r>
              <a:rPr lang="en-US" sz="2400" b="0" i="0" u="none" strike="noStrike" cap="none" dirty="0">
                <a:solidFill>
                  <a:schemeClr val="lt1"/>
                </a:solidFill>
                <a:latin typeface="Arial"/>
                <a:ea typeface="Arial"/>
                <a:cs typeface="Arial"/>
                <a:sym typeface="Arial"/>
              </a:rPr>
              <a:t>Earrings must be removed for all PE sessions.</a:t>
            </a:r>
            <a:r>
              <a:rPr lang="en-US" sz="2000" b="1" i="0" u="none" strike="noStrike" cap="none" dirty="0">
                <a:solidFill>
                  <a:schemeClr val="lt1"/>
                </a:solidFill>
                <a:latin typeface="Arial"/>
                <a:ea typeface="Arial"/>
                <a:cs typeface="Arial"/>
                <a:sym typeface="Arial"/>
              </a:rPr>
              <a:t> </a:t>
            </a:r>
            <a:endParaRPr sz="2800" b="0" i="0" u="none" strike="noStrike" cap="none" dirty="0">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51"/>
        <p:cNvGrpSpPr/>
        <p:nvPr/>
      </p:nvGrpSpPr>
      <p:grpSpPr>
        <a:xfrm>
          <a:off x="0" y="0"/>
          <a:ext cx="0" cy="0"/>
          <a:chOff x="0" y="0"/>
          <a:chExt cx="0" cy="0"/>
        </a:xfrm>
      </p:grpSpPr>
      <p:pic>
        <p:nvPicPr>
          <p:cNvPr id="152" name="Google Shape;152;p10" descr="blackboard"/>
          <p:cNvPicPr preferRelativeResize="0"/>
          <p:nvPr/>
        </p:nvPicPr>
        <p:blipFill rotWithShape="1">
          <a:blip r:embed="rId3">
            <a:alphaModFix/>
          </a:blip>
          <a:srcRect/>
          <a:stretch/>
        </p:blipFill>
        <p:spPr>
          <a:xfrm>
            <a:off x="179387" y="404812"/>
            <a:ext cx="8675687" cy="5759450"/>
          </a:xfrm>
          <a:prstGeom prst="rect">
            <a:avLst/>
          </a:prstGeom>
          <a:noFill/>
          <a:ln>
            <a:noFill/>
          </a:ln>
        </p:spPr>
      </p:pic>
      <p:sp>
        <p:nvSpPr>
          <p:cNvPr id="153" name="Google Shape;153;p10"/>
          <p:cNvSpPr txBox="1">
            <a:spLocks noGrp="1"/>
          </p:cNvSpPr>
          <p:nvPr>
            <p:ph type="title"/>
          </p:nvPr>
        </p:nvSpPr>
        <p:spPr>
          <a:xfrm>
            <a:off x="457212" y="20480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Rewards and Sanctions</a:t>
            </a:r>
            <a:endParaRPr/>
          </a:p>
        </p:txBody>
      </p:sp>
      <p:sp>
        <p:nvSpPr>
          <p:cNvPr id="154" name="Google Shape;154;p10"/>
          <p:cNvSpPr txBox="1">
            <a:spLocks noGrp="1"/>
          </p:cNvSpPr>
          <p:nvPr>
            <p:ph type="body" idx="1"/>
          </p:nvPr>
        </p:nvSpPr>
        <p:spPr>
          <a:xfrm>
            <a:off x="457212" y="1230312"/>
            <a:ext cx="8229600" cy="4526100"/>
          </a:xfrm>
          <a:prstGeom prst="rect">
            <a:avLst/>
          </a:prstGeom>
          <a:noFill/>
          <a:ln>
            <a:noFill/>
          </a:ln>
        </p:spPr>
        <p:txBody>
          <a:bodyPr spcFirstLastPara="1" wrap="square" lIns="91425" tIns="45700" rIns="91425" bIns="45700" anchor="t" anchorCtr="0">
            <a:noAutofit/>
          </a:bodyPr>
          <a:lstStyle/>
          <a:p>
            <a:pPr marL="342900" lvl="0" indent="-342900" algn="ctr" rtl="0">
              <a:lnSpc>
                <a:spcPct val="100000"/>
              </a:lnSpc>
              <a:spcBef>
                <a:spcPts val="0"/>
              </a:spcBef>
              <a:spcAft>
                <a:spcPts val="0"/>
              </a:spcAft>
              <a:buClr>
                <a:schemeClr val="lt1"/>
              </a:buClr>
              <a:buSzPts val="2800"/>
              <a:buFont typeface="Arial"/>
              <a:buNone/>
            </a:pPr>
            <a:r>
              <a:rPr lang="en-US" sz="2200" dirty="0">
                <a:solidFill>
                  <a:schemeClr val="lt1"/>
                </a:solidFill>
              </a:rPr>
              <a:t>Everybody at Monks </a:t>
            </a:r>
            <a:r>
              <a:rPr lang="en-US" sz="2200" dirty="0" err="1">
                <a:solidFill>
                  <a:schemeClr val="lt1"/>
                </a:solidFill>
              </a:rPr>
              <a:t>Risborough</a:t>
            </a:r>
            <a:r>
              <a:rPr lang="en-US" sz="2200" dirty="0">
                <a:solidFill>
                  <a:schemeClr val="lt1"/>
                </a:solidFill>
              </a:rPr>
              <a:t> believes in praising positive </a:t>
            </a:r>
            <a:r>
              <a:rPr lang="en-US" sz="2200" dirty="0" err="1">
                <a:solidFill>
                  <a:schemeClr val="lt1"/>
                </a:solidFill>
              </a:rPr>
              <a:t>behaviour</a:t>
            </a:r>
            <a:r>
              <a:rPr lang="en-US" sz="2200" dirty="0">
                <a:solidFill>
                  <a:schemeClr val="lt1"/>
                </a:solidFill>
              </a:rPr>
              <a:t> and hard work!    </a:t>
            </a:r>
            <a:endParaRPr sz="2600" dirty="0"/>
          </a:p>
          <a:p>
            <a:pPr marL="342900" lvl="0" indent="-304800" algn="l" rtl="0">
              <a:lnSpc>
                <a:spcPct val="100000"/>
              </a:lnSpc>
              <a:spcBef>
                <a:spcPts val="560"/>
              </a:spcBef>
              <a:spcAft>
                <a:spcPts val="0"/>
              </a:spcAft>
              <a:buClr>
                <a:schemeClr val="lt1"/>
              </a:buClr>
              <a:buSzPts val="2200"/>
              <a:buChar char="•"/>
            </a:pPr>
            <a:r>
              <a:rPr lang="en-US" sz="2200" dirty="0">
                <a:solidFill>
                  <a:schemeClr val="lt1"/>
                </a:solidFill>
              </a:rPr>
              <a:t>‘Thriving Champion’ </a:t>
            </a:r>
            <a:endParaRPr sz="2600" dirty="0"/>
          </a:p>
          <a:p>
            <a:pPr marL="342900" lvl="0" indent="-304800" algn="l" rtl="0">
              <a:lnSpc>
                <a:spcPct val="100000"/>
              </a:lnSpc>
              <a:spcBef>
                <a:spcPts val="560"/>
              </a:spcBef>
              <a:spcAft>
                <a:spcPts val="0"/>
              </a:spcAft>
              <a:buClr>
                <a:schemeClr val="lt1"/>
              </a:buClr>
              <a:buSzPts val="2200"/>
              <a:buChar char="•"/>
            </a:pPr>
            <a:r>
              <a:rPr lang="en-US" sz="2200" dirty="0">
                <a:solidFill>
                  <a:schemeClr val="lt1"/>
                </a:solidFill>
              </a:rPr>
              <a:t>House points  </a:t>
            </a:r>
            <a:endParaRPr sz="2600" dirty="0"/>
          </a:p>
          <a:p>
            <a:pPr marL="342900" lvl="0" indent="-304800" algn="l" rtl="0">
              <a:lnSpc>
                <a:spcPct val="100000"/>
              </a:lnSpc>
              <a:spcBef>
                <a:spcPts val="560"/>
              </a:spcBef>
              <a:spcAft>
                <a:spcPts val="0"/>
              </a:spcAft>
              <a:buClr>
                <a:schemeClr val="lt1"/>
              </a:buClr>
              <a:buSzPts val="2200"/>
              <a:buChar char="•"/>
            </a:pPr>
            <a:r>
              <a:rPr lang="en-US" sz="2200" dirty="0">
                <a:solidFill>
                  <a:schemeClr val="lt1"/>
                </a:solidFill>
              </a:rPr>
              <a:t>Head Teacher’s award</a:t>
            </a:r>
            <a:endParaRPr sz="2600" dirty="0"/>
          </a:p>
          <a:p>
            <a:pPr marL="342900" lvl="0" indent="-304800" algn="l" rtl="0">
              <a:lnSpc>
                <a:spcPct val="100000"/>
              </a:lnSpc>
              <a:spcBef>
                <a:spcPts val="560"/>
              </a:spcBef>
              <a:spcAft>
                <a:spcPts val="0"/>
              </a:spcAft>
              <a:buClr>
                <a:schemeClr val="lt1"/>
              </a:buClr>
              <a:buSzPts val="2200"/>
              <a:buChar char="•"/>
            </a:pPr>
            <a:r>
              <a:rPr lang="en-US" sz="2200" dirty="0">
                <a:solidFill>
                  <a:schemeClr val="lt1"/>
                </a:solidFill>
              </a:rPr>
              <a:t>Verbal praise </a:t>
            </a:r>
            <a:endParaRPr dirty="0"/>
          </a:p>
          <a:p>
            <a:pPr marL="342900" lvl="0" indent="-304800" algn="l" rtl="0">
              <a:lnSpc>
                <a:spcPct val="100000"/>
              </a:lnSpc>
              <a:spcBef>
                <a:spcPts val="560"/>
              </a:spcBef>
              <a:spcAft>
                <a:spcPts val="0"/>
              </a:spcAft>
              <a:buClr>
                <a:schemeClr val="lt1"/>
              </a:buClr>
              <a:buSzPts val="2200"/>
              <a:buChar char="•"/>
            </a:pPr>
            <a:r>
              <a:rPr lang="en-US" sz="2200" dirty="0">
                <a:solidFill>
                  <a:schemeClr val="lt1"/>
                </a:solidFill>
              </a:rPr>
              <a:t>Table points – we weekly rewards</a:t>
            </a:r>
            <a:endParaRPr sz="2200" dirty="0">
              <a:solidFill>
                <a:schemeClr val="lt1"/>
              </a:solidFill>
            </a:endParaRPr>
          </a:p>
          <a:p>
            <a:pPr marL="342900" lvl="0" indent="-304800" algn="l" rtl="0">
              <a:lnSpc>
                <a:spcPct val="100000"/>
              </a:lnSpc>
              <a:spcBef>
                <a:spcPts val="560"/>
              </a:spcBef>
              <a:spcAft>
                <a:spcPts val="0"/>
              </a:spcAft>
              <a:buClr>
                <a:schemeClr val="lt1"/>
              </a:buClr>
              <a:buSzPts val="2200"/>
              <a:buChar char="•"/>
            </a:pPr>
            <a:r>
              <a:rPr lang="en-US" sz="2200" dirty="0">
                <a:solidFill>
                  <a:schemeClr val="lt1"/>
                </a:solidFill>
              </a:rPr>
              <a:t>‘Values Passport’ When children demonstrate </a:t>
            </a:r>
            <a:r>
              <a:rPr lang="en-US" sz="2200" dirty="0" smtClean="0">
                <a:solidFill>
                  <a:schemeClr val="lt1"/>
                </a:solidFill>
              </a:rPr>
              <a:t>one </a:t>
            </a:r>
            <a:r>
              <a:rPr lang="en-US" sz="2200" dirty="0">
                <a:solidFill>
                  <a:schemeClr val="lt1"/>
                </a:solidFill>
              </a:rPr>
              <a:t>of the school values they will receive a stamp. When they have collected enough stamps they can exchange this for a reward.</a:t>
            </a: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58"/>
        <p:cNvGrpSpPr/>
        <p:nvPr/>
      </p:nvGrpSpPr>
      <p:grpSpPr>
        <a:xfrm>
          <a:off x="0" y="0"/>
          <a:ext cx="0" cy="0"/>
          <a:chOff x="0" y="0"/>
          <a:chExt cx="0" cy="0"/>
        </a:xfrm>
      </p:grpSpPr>
      <p:pic>
        <p:nvPicPr>
          <p:cNvPr id="159" name="Google Shape;159;p11" descr="blackboard"/>
          <p:cNvPicPr preferRelativeResize="0"/>
          <p:nvPr/>
        </p:nvPicPr>
        <p:blipFill rotWithShape="1">
          <a:blip r:embed="rId3">
            <a:alphaModFix/>
          </a:blip>
          <a:srcRect/>
          <a:stretch/>
        </p:blipFill>
        <p:spPr>
          <a:xfrm>
            <a:off x="250825" y="404812"/>
            <a:ext cx="8496300" cy="5640387"/>
          </a:xfrm>
          <a:prstGeom prst="rect">
            <a:avLst/>
          </a:prstGeom>
          <a:noFill/>
          <a:ln>
            <a:noFill/>
          </a:ln>
        </p:spPr>
      </p:pic>
      <p:sp>
        <p:nvSpPr>
          <p:cNvPr id="160" name="Google Shape;160;p11"/>
          <p:cNvSpPr txBox="1">
            <a:spLocks noGrp="1"/>
          </p:cNvSpPr>
          <p:nvPr>
            <p:ph type="title"/>
          </p:nvPr>
        </p:nvSpPr>
        <p:spPr>
          <a:xfrm>
            <a:off x="468312" y="141275"/>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Rewards and Sanctions</a:t>
            </a:r>
            <a:endParaRPr/>
          </a:p>
        </p:txBody>
      </p:sp>
      <p:sp>
        <p:nvSpPr>
          <p:cNvPr id="161" name="Google Shape;161;p11"/>
          <p:cNvSpPr txBox="1">
            <a:spLocks noGrp="1"/>
          </p:cNvSpPr>
          <p:nvPr>
            <p:ph type="body" idx="1"/>
          </p:nvPr>
        </p:nvSpPr>
        <p:spPr>
          <a:xfrm>
            <a:off x="468312" y="961950"/>
            <a:ext cx="8229600" cy="45261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1800"/>
              <a:buNone/>
            </a:pPr>
            <a:r>
              <a:rPr lang="en-US" sz="2400" u="sng" dirty="0" err="1">
                <a:solidFill>
                  <a:srgbClr val="FFFFFF"/>
                </a:solidFill>
              </a:rPr>
              <a:t>Behaviour</a:t>
            </a:r>
            <a:r>
              <a:rPr lang="en-US" sz="2400" u="sng" dirty="0">
                <a:solidFill>
                  <a:srgbClr val="FFFFFF"/>
                </a:solidFill>
              </a:rPr>
              <a:t> Thermometer</a:t>
            </a:r>
            <a:endParaRPr sz="2400" dirty="0">
              <a:solidFill>
                <a:srgbClr val="000000"/>
              </a:solidFill>
            </a:endParaRPr>
          </a:p>
          <a:p>
            <a:pPr marL="457200" lvl="0" indent="0" algn="l" rtl="0">
              <a:lnSpc>
                <a:spcPct val="100000"/>
              </a:lnSpc>
              <a:spcBef>
                <a:spcPts val="640"/>
              </a:spcBef>
              <a:spcAft>
                <a:spcPts val="0"/>
              </a:spcAft>
              <a:buNone/>
            </a:pPr>
            <a:endParaRPr sz="2400" dirty="0">
              <a:solidFill>
                <a:srgbClr val="FFFFFF"/>
              </a:solidFill>
            </a:endParaRPr>
          </a:p>
          <a:p>
            <a:pPr marL="342900" lvl="0" indent="-203200" algn="l" rtl="0">
              <a:lnSpc>
                <a:spcPct val="100000"/>
              </a:lnSpc>
              <a:spcBef>
                <a:spcPts val="640"/>
              </a:spcBef>
              <a:spcAft>
                <a:spcPts val="0"/>
              </a:spcAft>
              <a:buClr>
                <a:srgbClr val="FFFFFF"/>
              </a:buClr>
              <a:buSzPts val="1000"/>
              <a:buChar char="•"/>
            </a:pPr>
            <a:r>
              <a:rPr lang="en-US" sz="2400" dirty="0">
                <a:solidFill>
                  <a:srgbClr val="FFFFFF"/>
                </a:solidFill>
              </a:rPr>
              <a:t>If a child repeatedly disrupts the class then they will be put onto the </a:t>
            </a:r>
            <a:r>
              <a:rPr lang="en-US" sz="2400" dirty="0" err="1">
                <a:solidFill>
                  <a:srgbClr val="FFFFFF"/>
                </a:solidFill>
              </a:rPr>
              <a:t>behaviour</a:t>
            </a:r>
            <a:r>
              <a:rPr lang="en-US" sz="2400" dirty="0">
                <a:solidFill>
                  <a:srgbClr val="FFFFFF"/>
                </a:solidFill>
              </a:rPr>
              <a:t> thermometer and will miss part of break to </a:t>
            </a:r>
            <a:r>
              <a:rPr lang="en-US" sz="2400" dirty="0" smtClean="0">
                <a:solidFill>
                  <a:srgbClr val="FFFFFF"/>
                </a:solidFill>
              </a:rPr>
              <a:t>consider their </a:t>
            </a:r>
            <a:r>
              <a:rPr lang="en-US" sz="2400" dirty="0" err="1">
                <a:solidFill>
                  <a:srgbClr val="FFFFFF"/>
                </a:solidFill>
              </a:rPr>
              <a:t>behaviour</a:t>
            </a:r>
            <a:r>
              <a:rPr lang="en-US" sz="2400" dirty="0">
                <a:solidFill>
                  <a:srgbClr val="FFFFFF"/>
                </a:solidFill>
              </a:rPr>
              <a:t>. </a:t>
            </a:r>
            <a:endParaRPr sz="2400" dirty="0">
              <a:solidFill>
                <a:srgbClr val="FFFFFF"/>
              </a:solidFill>
            </a:endParaRPr>
          </a:p>
          <a:p>
            <a:pPr marL="342900" lvl="0" indent="-203200" algn="l" rtl="0">
              <a:lnSpc>
                <a:spcPct val="100000"/>
              </a:lnSpc>
              <a:spcBef>
                <a:spcPts val="640"/>
              </a:spcBef>
              <a:spcAft>
                <a:spcPts val="0"/>
              </a:spcAft>
              <a:buClr>
                <a:srgbClr val="FFFFFF"/>
              </a:buClr>
              <a:buSzPts val="1000"/>
              <a:buChar char="•"/>
            </a:pPr>
            <a:r>
              <a:rPr lang="en-US" sz="2400" dirty="0">
                <a:solidFill>
                  <a:srgbClr val="FFFFFF"/>
                </a:solidFill>
              </a:rPr>
              <a:t>If the teacher has to then speak to the child again, they will move up the thermometer and the consequences will increase. </a:t>
            </a:r>
            <a:endParaRPr sz="2400" dirty="0">
              <a:solidFill>
                <a:srgbClr val="FFFFFF"/>
              </a:solidFill>
            </a:endParaRPr>
          </a:p>
          <a:p>
            <a:pPr marL="342900" lvl="0" indent="-203200" algn="l" rtl="0">
              <a:lnSpc>
                <a:spcPct val="100000"/>
              </a:lnSpc>
              <a:spcBef>
                <a:spcPts val="640"/>
              </a:spcBef>
              <a:spcAft>
                <a:spcPts val="0"/>
              </a:spcAft>
              <a:buClr>
                <a:srgbClr val="FFFFFF"/>
              </a:buClr>
              <a:buSzPts val="1000"/>
              <a:buChar char="•"/>
            </a:pPr>
            <a:r>
              <a:rPr lang="en-US" sz="2400" dirty="0">
                <a:solidFill>
                  <a:srgbClr val="FFFFFF"/>
                </a:solidFill>
              </a:rPr>
              <a:t>Children may go straight onto a higher level of the </a:t>
            </a:r>
            <a:r>
              <a:rPr lang="en-US" sz="2400" dirty="0" err="1">
                <a:solidFill>
                  <a:srgbClr val="FFFFFF"/>
                </a:solidFill>
              </a:rPr>
              <a:t>behaviour</a:t>
            </a:r>
            <a:r>
              <a:rPr lang="en-US" sz="2400" dirty="0">
                <a:solidFill>
                  <a:srgbClr val="FFFFFF"/>
                </a:solidFill>
              </a:rPr>
              <a:t> thermometer depending on </a:t>
            </a:r>
            <a:r>
              <a:rPr lang="en-US" sz="2400" dirty="0" smtClean="0">
                <a:solidFill>
                  <a:srgbClr val="FFFFFF"/>
                </a:solidFill>
              </a:rPr>
              <a:t>the level of </a:t>
            </a:r>
            <a:r>
              <a:rPr lang="en-US" sz="2400" dirty="0" err="1" smtClean="0">
                <a:solidFill>
                  <a:srgbClr val="FFFFFF"/>
                </a:solidFill>
              </a:rPr>
              <a:t>behaviour</a:t>
            </a:r>
            <a:endParaRPr sz="2400" dirty="0">
              <a:solidFill>
                <a:srgbClr val="FFFFFF"/>
              </a:solidFill>
            </a:endParaRPr>
          </a:p>
          <a:p>
            <a:pPr marL="342900" lvl="0" indent="-139700" algn="l" rtl="0">
              <a:lnSpc>
                <a:spcPct val="100000"/>
              </a:lnSpc>
              <a:spcBef>
                <a:spcPts val="640"/>
              </a:spcBef>
              <a:spcAft>
                <a:spcPts val="0"/>
              </a:spcAft>
              <a:buSzPts val="1800"/>
              <a:buNone/>
            </a:pPr>
            <a:endParaRPr sz="2400" dirty="0">
              <a:solidFill>
                <a:srgbClr val="FFFFFF"/>
              </a:solidFill>
            </a:endParaRPr>
          </a:p>
          <a:p>
            <a:pPr marL="342900" lvl="0" indent="0" algn="l" rtl="0">
              <a:lnSpc>
                <a:spcPct val="100000"/>
              </a:lnSpc>
              <a:spcBef>
                <a:spcPts val="560"/>
              </a:spcBef>
              <a:spcAft>
                <a:spcPts val="0"/>
              </a:spcAft>
              <a:buSzPts val="1800"/>
              <a:buNone/>
            </a:pPr>
            <a:endParaRPr sz="2800" dirty="0">
              <a:solidFill>
                <a:schemeClr val="lt1"/>
              </a:solidFill>
            </a:endParaRPr>
          </a:p>
          <a:p>
            <a:pPr marL="342900" lvl="0" indent="-342900" algn="l" rtl="0">
              <a:lnSpc>
                <a:spcPct val="100000"/>
              </a:lnSpc>
              <a:spcBef>
                <a:spcPts val="640"/>
              </a:spcBef>
              <a:spcAft>
                <a:spcPts val="0"/>
              </a:spcAft>
              <a:buClr>
                <a:schemeClr val="dk1"/>
              </a:buClr>
              <a:buSzPts val="3200"/>
              <a:buFont typeface="Arial"/>
              <a:buNone/>
            </a:pPr>
            <a:endParaRPr sz="3200" b="0" i="0" u="none" dirty="0">
              <a:solidFill>
                <a:schemeClr val="lt1"/>
              </a:solidFill>
              <a:latin typeface="Arial"/>
              <a:ea typeface="Arial"/>
              <a:cs typeface="Arial"/>
              <a:sym typeface="Arial"/>
            </a:endParaRPr>
          </a:p>
          <a:p>
            <a:pPr marL="342900" lvl="0" indent="-139700" algn="l" rtl="0">
              <a:lnSpc>
                <a:spcPct val="100000"/>
              </a:lnSpc>
              <a:spcBef>
                <a:spcPts val="640"/>
              </a:spcBef>
              <a:spcAft>
                <a:spcPts val="0"/>
              </a:spcAft>
              <a:buClr>
                <a:schemeClr val="dk1"/>
              </a:buClr>
              <a:buSzPts val="3200"/>
              <a:buFont typeface="Arial"/>
              <a:buNone/>
            </a:pPr>
            <a:endParaRPr sz="3200" b="0" i="0" u="none" dirty="0">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65"/>
        <p:cNvGrpSpPr/>
        <p:nvPr/>
      </p:nvGrpSpPr>
      <p:grpSpPr>
        <a:xfrm>
          <a:off x="0" y="0"/>
          <a:ext cx="0" cy="0"/>
          <a:chOff x="0" y="0"/>
          <a:chExt cx="0" cy="0"/>
        </a:xfrm>
      </p:grpSpPr>
      <p:pic>
        <p:nvPicPr>
          <p:cNvPr id="166" name="Google Shape;166;p12" descr="blackboard"/>
          <p:cNvPicPr preferRelativeResize="0"/>
          <p:nvPr/>
        </p:nvPicPr>
        <p:blipFill rotWithShape="1">
          <a:blip r:embed="rId3">
            <a:alphaModFix/>
          </a:blip>
          <a:srcRect/>
          <a:stretch/>
        </p:blipFill>
        <p:spPr>
          <a:xfrm>
            <a:off x="250825" y="333375"/>
            <a:ext cx="8497887" cy="6207125"/>
          </a:xfrm>
          <a:prstGeom prst="rect">
            <a:avLst/>
          </a:prstGeom>
          <a:noFill/>
          <a:ln>
            <a:noFill/>
          </a:ln>
        </p:spPr>
      </p:pic>
      <p:sp>
        <p:nvSpPr>
          <p:cNvPr id="167" name="Google Shape;167;p12"/>
          <p:cNvSpPr txBox="1">
            <a:spLocks noGrp="1"/>
          </p:cNvSpPr>
          <p:nvPr>
            <p:ph type="title"/>
          </p:nvPr>
        </p:nvSpPr>
        <p:spPr>
          <a:xfrm>
            <a:off x="468312" y="4762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Website</a:t>
            </a:r>
            <a:endParaRPr/>
          </a:p>
        </p:txBody>
      </p:sp>
      <p:sp>
        <p:nvSpPr>
          <p:cNvPr id="168" name="Google Shape;168;p12"/>
          <p:cNvSpPr txBox="1">
            <a:spLocks noGrp="1"/>
          </p:cNvSpPr>
          <p:nvPr>
            <p:ph type="body" idx="1"/>
          </p:nvPr>
        </p:nvSpPr>
        <p:spPr>
          <a:xfrm>
            <a:off x="611187" y="1412875"/>
            <a:ext cx="8075612" cy="4713287"/>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lt1"/>
              </a:buClr>
              <a:buSzPts val="3200"/>
              <a:buFont typeface="Arial"/>
              <a:buNone/>
            </a:pPr>
            <a:r>
              <a:rPr lang="en-US" sz="3200" b="0" i="0" u="sng">
                <a:solidFill>
                  <a:schemeClr val="hlink"/>
                </a:solidFill>
                <a:hlinkClick r:id="rId4"/>
              </a:rPr>
              <a:t>http://www.monksrisboroughprimary.com/</a:t>
            </a:r>
            <a:endParaRPr/>
          </a:p>
          <a:p>
            <a:pPr marL="342900" lvl="0" indent="-139700" algn="l" rtl="0">
              <a:lnSpc>
                <a:spcPct val="100000"/>
              </a:lnSpc>
              <a:spcBef>
                <a:spcPts val="640"/>
              </a:spcBef>
              <a:spcAft>
                <a:spcPts val="0"/>
              </a:spcAft>
              <a:buClr>
                <a:schemeClr val="dk1"/>
              </a:buClr>
              <a:buSzPts val="3200"/>
              <a:buFont typeface="Arial"/>
              <a:buNone/>
            </a:pPr>
            <a:endParaRPr sz="3200" b="0" i="0" u="sng">
              <a:solidFill>
                <a:schemeClr val="hlink"/>
              </a:solidFill>
              <a:hlinkClick r:id="rId4"/>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72"/>
        <p:cNvGrpSpPr/>
        <p:nvPr/>
      </p:nvGrpSpPr>
      <p:grpSpPr>
        <a:xfrm>
          <a:off x="0" y="0"/>
          <a:ext cx="0" cy="0"/>
          <a:chOff x="0" y="0"/>
          <a:chExt cx="0" cy="0"/>
        </a:xfrm>
      </p:grpSpPr>
      <p:pic>
        <p:nvPicPr>
          <p:cNvPr id="173" name="Google Shape;173;p13" descr="blackboard"/>
          <p:cNvPicPr preferRelativeResize="0">
            <a:picLocks noGrp="1"/>
          </p:cNvPicPr>
          <p:nvPr>
            <p:ph type="body" idx="1"/>
          </p:nvPr>
        </p:nvPicPr>
        <p:blipFill rotWithShape="1">
          <a:blip r:embed="rId3">
            <a:alphaModFix/>
          </a:blip>
          <a:srcRect/>
          <a:stretch/>
        </p:blipFill>
        <p:spPr>
          <a:xfrm>
            <a:off x="323850" y="188912"/>
            <a:ext cx="8496300" cy="5640387"/>
          </a:xfrm>
          <a:prstGeom prst="rect">
            <a:avLst/>
          </a:prstGeom>
          <a:noFill/>
          <a:ln>
            <a:noFill/>
          </a:ln>
        </p:spPr>
      </p:pic>
      <p:sp>
        <p:nvSpPr>
          <p:cNvPr id="174" name="Google Shape;174;p13"/>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General Reminders</a:t>
            </a:r>
            <a:r>
              <a:rPr lang="en-US" sz="4000" b="1" i="0" u="sng">
                <a:solidFill>
                  <a:srgbClr val="CCFFCC"/>
                </a:solidFill>
                <a:latin typeface="Arial"/>
                <a:ea typeface="Arial"/>
                <a:cs typeface="Arial"/>
                <a:sym typeface="Arial"/>
              </a:rPr>
              <a:t/>
            </a:r>
            <a:br>
              <a:rPr lang="en-US" sz="4000" b="1" i="0" u="sng">
                <a:solidFill>
                  <a:srgbClr val="CCFFCC"/>
                </a:solidFill>
                <a:latin typeface="Arial"/>
                <a:ea typeface="Arial"/>
                <a:cs typeface="Arial"/>
                <a:sym typeface="Arial"/>
              </a:rPr>
            </a:br>
            <a:r>
              <a:rPr lang="en-US" sz="4000" b="1" i="0" u="sng">
                <a:solidFill>
                  <a:srgbClr val="CCFFCC"/>
                </a:solidFill>
                <a:latin typeface="Arial"/>
                <a:ea typeface="Arial"/>
                <a:cs typeface="Arial"/>
                <a:sym typeface="Arial"/>
              </a:rPr>
              <a:t/>
            </a:r>
            <a:br>
              <a:rPr lang="en-US" sz="4000" b="1" i="0" u="sng">
                <a:solidFill>
                  <a:srgbClr val="CCFFCC"/>
                </a:solidFill>
                <a:latin typeface="Arial"/>
                <a:ea typeface="Arial"/>
                <a:cs typeface="Arial"/>
                <a:sym typeface="Arial"/>
              </a:rPr>
            </a:br>
            <a:r>
              <a:rPr lang="en-US" sz="4000" b="1" i="0" u="sng">
                <a:solidFill>
                  <a:srgbClr val="CCFFCC"/>
                </a:solidFill>
                <a:latin typeface="Arial"/>
                <a:ea typeface="Arial"/>
                <a:cs typeface="Arial"/>
                <a:sym typeface="Arial"/>
              </a:rPr>
              <a:t/>
            </a:r>
            <a:br>
              <a:rPr lang="en-US" sz="4000" b="1" i="0" u="sng">
                <a:solidFill>
                  <a:srgbClr val="CCFFCC"/>
                </a:solidFill>
                <a:latin typeface="Arial"/>
                <a:ea typeface="Arial"/>
                <a:cs typeface="Arial"/>
                <a:sym typeface="Arial"/>
              </a:rPr>
            </a:br>
            <a:endParaRPr/>
          </a:p>
        </p:txBody>
      </p:sp>
      <p:sp>
        <p:nvSpPr>
          <p:cNvPr id="175" name="Google Shape;175;p13"/>
          <p:cNvSpPr txBox="1"/>
          <p:nvPr/>
        </p:nvSpPr>
        <p:spPr>
          <a:xfrm>
            <a:off x="911225" y="1412875"/>
            <a:ext cx="7775575" cy="4770437"/>
          </a:xfrm>
          <a:prstGeom prst="rect">
            <a:avLst/>
          </a:prstGeom>
          <a:noFill/>
          <a:ln>
            <a:noFill/>
          </a:ln>
        </p:spPr>
        <p:txBody>
          <a:bodyPr spcFirstLastPara="1" wrap="square" lIns="91425" tIns="45700" rIns="91425" bIns="45700" anchor="t" anchorCtr="0">
            <a:noAutofit/>
          </a:bodyPr>
          <a:lstStyle/>
          <a:p>
            <a:pPr marL="457200" marR="0" lvl="0" indent="-457200" algn="l" rtl="0">
              <a:lnSpc>
                <a:spcPct val="100000"/>
              </a:lnSpc>
              <a:spcBef>
                <a:spcPts val="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Uniform (names </a:t>
            </a:r>
            <a:r>
              <a:rPr lang="en-US" sz="3200">
                <a:solidFill>
                  <a:schemeClr val="lt1"/>
                </a:solidFill>
              </a:rPr>
              <a:t>o</a:t>
            </a:r>
            <a:r>
              <a:rPr lang="en-US" sz="3200" b="0" i="0" u="none" strike="noStrike" cap="none">
                <a:solidFill>
                  <a:schemeClr val="lt1"/>
                </a:solidFill>
                <a:latin typeface="Arial"/>
                <a:ea typeface="Arial"/>
                <a:cs typeface="Arial"/>
                <a:sym typeface="Arial"/>
              </a:rPr>
              <a:t>n clothes)</a:t>
            </a:r>
            <a:endParaRPr sz="1400" b="0" i="0" u="none" strike="noStrike" cap="none">
              <a:solidFill>
                <a:srgbClr val="000000"/>
              </a:solidFill>
              <a:latin typeface="Arial"/>
              <a:ea typeface="Arial"/>
              <a:cs typeface="Arial"/>
              <a:sym typeface="Arial"/>
            </a:endParaRPr>
          </a:p>
          <a:p>
            <a:pPr marL="457200" marR="0" lvl="0" indent="-457200" algn="l" rtl="0">
              <a:lnSpc>
                <a:spcPct val="100000"/>
              </a:lnSpc>
              <a:spcBef>
                <a:spcPts val="160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Water bottles</a:t>
            </a:r>
            <a:endParaRPr sz="1400" b="0" i="0" u="none" strike="noStrike" cap="none">
              <a:solidFill>
                <a:srgbClr val="000000"/>
              </a:solidFill>
              <a:latin typeface="Arial"/>
              <a:ea typeface="Arial"/>
              <a:cs typeface="Arial"/>
              <a:sym typeface="Arial"/>
            </a:endParaRPr>
          </a:p>
          <a:p>
            <a:pPr marL="457200" marR="0" lvl="0" indent="-457200" algn="l" rtl="0">
              <a:lnSpc>
                <a:spcPct val="100000"/>
              </a:lnSpc>
              <a:spcBef>
                <a:spcPts val="160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Fruit or vegetable snack at playtimes</a:t>
            </a:r>
            <a:endParaRPr sz="3200" b="0" i="0" u="none" strike="noStrike" cap="none">
              <a:solidFill>
                <a:schemeClr val="lt1"/>
              </a:solidFill>
              <a:latin typeface="Arial"/>
              <a:ea typeface="Arial"/>
              <a:cs typeface="Arial"/>
              <a:sym typeface="Arial"/>
            </a:endParaRPr>
          </a:p>
          <a:p>
            <a:pPr marL="457200" marR="0" lvl="0" indent="-431800" algn="l" rtl="0">
              <a:lnSpc>
                <a:spcPct val="100000"/>
              </a:lnSpc>
              <a:spcBef>
                <a:spcPts val="160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Please limit the items children bring to school with them each day. All stationery </a:t>
            </a:r>
            <a:r>
              <a:rPr lang="en-US" sz="3200">
                <a:solidFill>
                  <a:schemeClr val="lt1"/>
                </a:solidFill>
              </a:rPr>
              <a:t>will be</a:t>
            </a:r>
            <a:r>
              <a:rPr lang="en-US" sz="3200" b="0" i="0" u="none" strike="noStrike" cap="none">
                <a:solidFill>
                  <a:schemeClr val="lt1"/>
                </a:solidFill>
                <a:latin typeface="Arial"/>
                <a:ea typeface="Arial"/>
                <a:cs typeface="Arial"/>
                <a:sym typeface="Arial"/>
              </a:rPr>
              <a:t> supplied by the school.</a:t>
            </a:r>
            <a:endParaRPr sz="3200" b="0" i="0" u="none" strike="noStrike" cap="none">
              <a:solidFill>
                <a:schemeClr val="lt1"/>
              </a:solidFill>
              <a:latin typeface="Arial"/>
              <a:ea typeface="Arial"/>
              <a:cs typeface="Arial"/>
              <a:sym typeface="Arial"/>
            </a:endParaRPr>
          </a:p>
          <a:p>
            <a:pPr marL="457200" marR="0" lvl="0" indent="0" algn="l" rtl="0">
              <a:lnSpc>
                <a:spcPct val="100000"/>
              </a:lnSpc>
              <a:spcBef>
                <a:spcPts val="1600"/>
              </a:spcBef>
              <a:spcAft>
                <a:spcPts val="0"/>
              </a:spcAft>
              <a:buClr>
                <a:srgbClr val="000000"/>
              </a:buClr>
              <a:buSzPts val="3200"/>
              <a:buFont typeface="Arial"/>
              <a:buNone/>
            </a:pPr>
            <a:endParaRPr sz="3200" b="0" i="0" u="none" strike="noStrike" cap="none">
              <a:solidFill>
                <a:schemeClr val="lt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569</Words>
  <Application>Microsoft Office PowerPoint</Application>
  <PresentationFormat>On-screen Show (4:3)</PresentationFormat>
  <Paragraphs>77</Paragraphs>
  <Slides>13</Slides>
  <Notes>13</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13</vt:i4>
      </vt:variant>
    </vt:vector>
  </HeadingPairs>
  <TitlesOfParts>
    <vt:vector size="15" baseType="lpstr">
      <vt:lpstr>Arial</vt:lpstr>
      <vt:lpstr>Default Design</vt:lpstr>
      <vt:lpstr>Meet the Teacher! </vt:lpstr>
      <vt:lpstr>Timetable    </vt:lpstr>
      <vt:lpstr>Topic Webs </vt:lpstr>
      <vt:lpstr>Trips  </vt:lpstr>
      <vt:lpstr>Reading</vt:lpstr>
      <vt:lpstr>Red Ted Reading Challenge</vt:lpstr>
      <vt:lpstr>Writing </vt:lpstr>
      <vt:lpstr>Maths </vt:lpstr>
      <vt:lpstr>PE   </vt:lpstr>
      <vt:lpstr>Rewards and Sanctions</vt:lpstr>
      <vt:lpstr>Rewards and Sanctions</vt:lpstr>
      <vt:lpstr>Website</vt:lpstr>
      <vt:lpstr>General Reminders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Alison Goodright</dc:creator>
  <cp:lastModifiedBy>Alison Goodright 2024</cp:lastModifiedBy>
  <cp:revision>3</cp:revision>
  <dcterms:modified xsi:type="dcterms:W3CDTF">2025-09-04T21:06:06Z</dcterms:modified>
</cp:coreProperties>
</file>